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</p:sldIdLst>
  <p:sldSz cx="9144000" cy="6858000" type="screen4x3"/>
  <p:notesSz cx="6858000" cy="9144000"/>
  <p:defaultTextStyle>
    <a:defPPr>
      <a:defRPr lang="de-DE"/>
    </a:defPPr>
    <a:lvl1pPr algn="ctr" rtl="0" fontAlgn="base">
      <a:lnSpc>
        <a:spcPct val="110000"/>
      </a:lnSpc>
      <a:spcBef>
        <a:spcPct val="0"/>
      </a:spcBef>
      <a:spcAft>
        <a:spcPct val="0"/>
      </a:spcAft>
      <a:buClr>
        <a:schemeClr val="accent1"/>
      </a:buClr>
      <a:buFont typeface="Wingdings" pitchFamily="2" charset="2"/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lnSpc>
        <a:spcPct val="110000"/>
      </a:lnSpc>
      <a:spcBef>
        <a:spcPct val="0"/>
      </a:spcBef>
      <a:spcAft>
        <a:spcPct val="0"/>
      </a:spcAft>
      <a:buClr>
        <a:schemeClr val="accent1"/>
      </a:buClr>
      <a:buFont typeface="Wingdings" pitchFamily="2" charset="2"/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lnSpc>
        <a:spcPct val="110000"/>
      </a:lnSpc>
      <a:spcBef>
        <a:spcPct val="0"/>
      </a:spcBef>
      <a:spcAft>
        <a:spcPct val="0"/>
      </a:spcAft>
      <a:buClr>
        <a:schemeClr val="accent1"/>
      </a:buClr>
      <a:buFont typeface="Wingdings" pitchFamily="2" charset="2"/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lnSpc>
        <a:spcPct val="110000"/>
      </a:lnSpc>
      <a:spcBef>
        <a:spcPct val="0"/>
      </a:spcBef>
      <a:spcAft>
        <a:spcPct val="0"/>
      </a:spcAft>
      <a:buClr>
        <a:schemeClr val="accent1"/>
      </a:buClr>
      <a:buFont typeface="Wingdings" pitchFamily="2" charset="2"/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lnSpc>
        <a:spcPct val="110000"/>
      </a:lnSpc>
      <a:spcBef>
        <a:spcPct val="0"/>
      </a:spcBef>
      <a:spcAft>
        <a:spcPct val="0"/>
      </a:spcAft>
      <a:buClr>
        <a:schemeClr val="accent1"/>
      </a:buClr>
      <a:buFont typeface="Wingdings" pitchFamily="2" charset="2"/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99" autoAdjust="0"/>
    <p:restoredTop sz="94652" autoAdjust="0"/>
  </p:normalViewPr>
  <p:slideViewPr>
    <p:cSldViewPr>
      <p:cViewPr>
        <p:scale>
          <a:sx n="80" d="100"/>
          <a:sy n="80" d="100"/>
        </p:scale>
        <p:origin x="-2976" y="-936"/>
      </p:cViewPr>
      <p:guideLst>
        <p:guide orient="horz" pos="1117"/>
        <p:guide orient="horz" pos="3702"/>
        <p:guide pos="2971"/>
        <p:guide pos="5602"/>
        <p:guide pos="5352"/>
        <p:guide pos="2789"/>
        <p:guide pos="4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defRPr sz="1200"/>
            </a:lvl1pPr>
          </a:lstStyle>
          <a:p>
            <a:fld id="{4AD215E0-177D-4FD7-97A4-9750EE59829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419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defRPr sz="1200"/>
            </a:lvl1pPr>
          </a:lstStyle>
          <a:p>
            <a:fld id="{4EBF1F6D-6595-4BBD-9C38-33B9DA0F25B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085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47700" y="596900"/>
            <a:ext cx="7848600" cy="10382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47700" y="1682750"/>
            <a:ext cx="7848600" cy="3617913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gray">
          <a:xfrm>
            <a:off x="0" y="0"/>
            <a:ext cx="2268538" cy="1889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89" name="Rectangle 13"/>
          <p:cNvSpPr>
            <a:spLocks noChangeArrowheads="1"/>
          </p:cNvSpPr>
          <p:nvPr userDrawn="1"/>
        </p:nvSpPr>
        <p:spPr bwMode="gray">
          <a:xfrm>
            <a:off x="2268538" y="0"/>
            <a:ext cx="6875462" cy="1889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252000" anchor="ctr"/>
          <a:lstStyle/>
          <a:p>
            <a:pPr algn="r">
              <a:lnSpc>
                <a:spcPct val="100000"/>
              </a:lnSpc>
              <a:buClrTx/>
              <a:buFontTx/>
              <a:buNone/>
            </a:pPr>
            <a:r>
              <a:rPr lang="de-DE" sz="800"/>
              <a:t>www.bgw-online.de</a:t>
            </a:r>
          </a:p>
        </p:txBody>
      </p:sp>
      <p:pic>
        <p:nvPicPr>
          <p:cNvPr id="7" name="Picture 17" descr="PPT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24738" y="6169025"/>
            <a:ext cx="10795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5691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0"/>
          </p:nvPr>
        </p:nvSpPr>
        <p:spPr>
          <a:xfrm>
            <a:off x="647700" y="1773238"/>
            <a:ext cx="7848600" cy="4103687"/>
          </a:xfrm>
          <a:solidFill>
            <a:schemeClr val="bg1">
              <a:lumMod val="95000"/>
            </a:schemeClr>
          </a:solidFill>
          <a:ln>
            <a:solidFill>
              <a:schemeClr val="accent5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3930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47700" y="598488"/>
            <a:ext cx="784860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47700" y="1684338"/>
            <a:ext cx="7848600" cy="419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pic>
        <p:nvPicPr>
          <p:cNvPr id="1041" name="Picture 17" descr="PPT_Logo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24738" y="6169025"/>
            <a:ext cx="10795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 userDrawn="1"/>
        </p:nvSpPr>
        <p:spPr bwMode="gray">
          <a:xfrm>
            <a:off x="0" y="0"/>
            <a:ext cx="2268538" cy="1889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Rectangle 13"/>
          <p:cNvSpPr>
            <a:spLocks noChangeArrowheads="1"/>
          </p:cNvSpPr>
          <p:nvPr userDrawn="1"/>
        </p:nvSpPr>
        <p:spPr bwMode="gray">
          <a:xfrm>
            <a:off x="2268538" y="0"/>
            <a:ext cx="6875462" cy="1889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252000" anchor="ctr"/>
          <a:lstStyle/>
          <a:p>
            <a:pPr algn="r">
              <a:lnSpc>
                <a:spcPct val="100000"/>
              </a:lnSpc>
              <a:buClrTx/>
              <a:buFontTx/>
              <a:buNone/>
            </a:pPr>
            <a:r>
              <a:rPr lang="de-DE" sz="800"/>
              <a:t>www.bgw-online.de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fontAlgn="base">
        <a:lnSpc>
          <a:spcPct val="110000"/>
        </a:lnSpc>
        <a:spcBef>
          <a:spcPct val="0"/>
        </a:spcBef>
        <a:spcAft>
          <a:spcPct val="0"/>
        </a:spcAft>
        <a:tabLst>
          <a:tab pos="266700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8288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pitchFamily="2" charset="2"/>
        <a:buChar char="l"/>
        <a:tabLst>
          <a:tab pos="266700" algn="l"/>
        </a:tabLst>
        <a:defRPr sz="2000" b="1">
          <a:solidFill>
            <a:schemeClr val="tx1"/>
          </a:solidFill>
          <a:latin typeface="+mn-lt"/>
          <a:cs typeface="+mn-cs"/>
        </a:defRPr>
      </a:lvl2pPr>
      <a:lvl3pPr marL="536575" indent="-265113" algn="l" rtl="0" fontAlgn="base">
        <a:lnSpc>
          <a:spcPct val="110000"/>
        </a:lnSpc>
        <a:spcBef>
          <a:spcPct val="0"/>
        </a:spcBef>
        <a:spcAft>
          <a:spcPct val="0"/>
        </a:spcAft>
        <a:buFont typeface="Arial" charset="0"/>
        <a:buChar char="−"/>
        <a:tabLst>
          <a:tab pos="266700" algn="l"/>
        </a:tabLst>
        <a:defRPr sz="2000">
          <a:solidFill>
            <a:schemeClr val="tx1"/>
          </a:solidFill>
          <a:latin typeface="+mn-lt"/>
          <a:cs typeface="+mn-cs"/>
        </a:defRPr>
      </a:lvl3pPr>
      <a:lvl4pPr marL="803275" indent="-265113" algn="l" rtl="0" fontAlgn="base">
        <a:lnSpc>
          <a:spcPct val="110000"/>
        </a:lnSpc>
        <a:spcBef>
          <a:spcPct val="0"/>
        </a:spcBef>
        <a:spcAft>
          <a:spcPct val="0"/>
        </a:spcAft>
        <a:buFont typeface="Arial" charset="0"/>
        <a:buChar char="−"/>
        <a:tabLst>
          <a:tab pos="266700" algn="l"/>
        </a:tabLst>
        <a:defRPr sz="2000">
          <a:solidFill>
            <a:schemeClr val="tx1"/>
          </a:solidFill>
          <a:latin typeface="+mn-lt"/>
          <a:cs typeface="+mn-cs"/>
        </a:defRPr>
      </a:lvl4pPr>
      <a:lvl5pPr marL="1076325" indent="-271463" algn="l" rtl="0" fontAlgn="base">
        <a:lnSpc>
          <a:spcPct val="110000"/>
        </a:lnSpc>
        <a:spcBef>
          <a:spcPct val="0"/>
        </a:spcBef>
        <a:spcAft>
          <a:spcPct val="0"/>
        </a:spcAft>
        <a:buFont typeface="Arial" charset="0"/>
        <a:buChar char="−"/>
        <a:tabLst>
          <a:tab pos="266700" algn="l"/>
        </a:tabLst>
        <a:defRPr sz="2000">
          <a:solidFill>
            <a:schemeClr val="tx1"/>
          </a:solidFill>
          <a:latin typeface="+mn-lt"/>
          <a:cs typeface="+mn-cs"/>
        </a:defRPr>
      </a:lvl5pPr>
      <a:lvl6pPr marL="1533525" indent="-271463" algn="l" rtl="0" fontAlgn="base">
        <a:lnSpc>
          <a:spcPct val="110000"/>
        </a:lnSpc>
        <a:spcBef>
          <a:spcPct val="0"/>
        </a:spcBef>
        <a:spcAft>
          <a:spcPct val="0"/>
        </a:spcAft>
        <a:buFont typeface="Arial" charset="0"/>
        <a:buChar char="−"/>
        <a:tabLst>
          <a:tab pos="266700" algn="l"/>
        </a:tabLst>
        <a:defRPr sz="2000">
          <a:solidFill>
            <a:schemeClr val="tx1"/>
          </a:solidFill>
          <a:latin typeface="+mn-lt"/>
          <a:cs typeface="+mn-cs"/>
        </a:defRPr>
      </a:lvl6pPr>
      <a:lvl7pPr marL="1990725" indent="-271463" algn="l" rtl="0" fontAlgn="base">
        <a:lnSpc>
          <a:spcPct val="110000"/>
        </a:lnSpc>
        <a:spcBef>
          <a:spcPct val="0"/>
        </a:spcBef>
        <a:spcAft>
          <a:spcPct val="0"/>
        </a:spcAft>
        <a:buFont typeface="Arial" charset="0"/>
        <a:buChar char="−"/>
        <a:tabLst>
          <a:tab pos="266700" algn="l"/>
        </a:tabLst>
        <a:defRPr sz="2000">
          <a:solidFill>
            <a:schemeClr val="tx1"/>
          </a:solidFill>
          <a:latin typeface="+mn-lt"/>
          <a:cs typeface="+mn-cs"/>
        </a:defRPr>
      </a:lvl7pPr>
      <a:lvl8pPr marL="2447925" indent="-271463" algn="l" rtl="0" fontAlgn="base">
        <a:lnSpc>
          <a:spcPct val="110000"/>
        </a:lnSpc>
        <a:spcBef>
          <a:spcPct val="0"/>
        </a:spcBef>
        <a:spcAft>
          <a:spcPct val="0"/>
        </a:spcAft>
        <a:buFont typeface="Arial" charset="0"/>
        <a:buChar char="−"/>
        <a:tabLst>
          <a:tab pos="266700" algn="l"/>
        </a:tabLst>
        <a:defRPr sz="2000">
          <a:solidFill>
            <a:schemeClr val="tx1"/>
          </a:solidFill>
          <a:latin typeface="+mn-lt"/>
          <a:cs typeface="+mn-cs"/>
        </a:defRPr>
      </a:lvl8pPr>
      <a:lvl9pPr marL="2905125" indent="-271463" algn="l" rtl="0" fontAlgn="base">
        <a:lnSpc>
          <a:spcPct val="110000"/>
        </a:lnSpc>
        <a:spcBef>
          <a:spcPct val="0"/>
        </a:spcBef>
        <a:spcAft>
          <a:spcPct val="0"/>
        </a:spcAft>
        <a:buFont typeface="Arial" charset="0"/>
        <a:buChar char="−"/>
        <a:tabLst>
          <a:tab pos="266700" algn="l"/>
        </a:tabLs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Inner-betrieblicher Transport </a:t>
            </a:r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1549400"/>
            <a:ext cx="2259012" cy="430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2662238"/>
            <a:ext cx="4857750" cy="328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23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Gefährdungen </a:t>
            </a:r>
            <a:endParaRPr lang="de-DE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31875" y="1677988"/>
            <a:ext cx="7197725" cy="445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0286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fontAlgn="base">
              <a:lnSpc>
                <a:spcPct val="93000"/>
              </a:lnSpc>
              <a:spcBef>
                <a:spcPts val="5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100" b="1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fontAlgn="base">
              <a:lnSpc>
                <a:spcPct val="93000"/>
              </a:lnSpc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900" b="1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fontAlgn="base">
              <a:lnSpc>
                <a:spcPct val="93000"/>
              </a:lnSpc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0" b="1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fontAlgn="base">
              <a:lnSpc>
                <a:spcPct val="93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 b="1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 b="1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 b="1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 b="1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 b="1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436563" indent="-436563">
              <a:buClr>
                <a:srgbClr val="FF8D2A"/>
              </a:buClr>
              <a:buFont typeface="Times New Roman" pitchFamily="16" charset="0"/>
              <a:buChar char="•"/>
              <a:tabLst>
                <a:tab pos="1174750" algn="l"/>
                <a:tab pos="2089150" algn="l"/>
                <a:tab pos="3003550" algn="l"/>
                <a:tab pos="3917950" algn="l"/>
                <a:tab pos="4832350" algn="l"/>
                <a:tab pos="5746750" algn="l"/>
                <a:tab pos="6661150" algn="l"/>
                <a:tab pos="7575550" algn="l"/>
                <a:tab pos="8489950" algn="l"/>
                <a:tab pos="9404350" algn="l"/>
                <a:tab pos="10318750" algn="l"/>
              </a:tabLst>
            </a:pPr>
            <a:r>
              <a:rPr lang="de-DE" altLang="de-DE" kern="0" dirty="0" smtClean="0">
                <a:ea typeface="MS Gothic"/>
              </a:rPr>
              <a:t>Verletzungen </a:t>
            </a:r>
            <a:r>
              <a:rPr lang="de-DE" altLang="de-DE" kern="0" dirty="0">
                <a:ea typeface="MS Gothic"/>
              </a:rPr>
              <a:t>durch</a:t>
            </a:r>
          </a:p>
          <a:p>
            <a:pPr marL="752475" lvl="1" indent="-398463">
              <a:buClr>
                <a:srgbClr val="99BE48"/>
              </a:buClr>
              <a:buFont typeface="Wingdings" charset="2"/>
              <a:buChar char=""/>
              <a:tabLst>
                <a:tab pos="1174750" algn="l"/>
                <a:tab pos="2089150" algn="l"/>
                <a:tab pos="3003550" algn="l"/>
                <a:tab pos="3917950" algn="l"/>
                <a:tab pos="4832350" algn="l"/>
                <a:tab pos="5746750" algn="l"/>
                <a:tab pos="6661150" algn="l"/>
                <a:tab pos="7575550" algn="l"/>
                <a:tab pos="8489950" algn="l"/>
                <a:tab pos="9404350" algn="l"/>
                <a:tab pos="10318750" algn="l"/>
              </a:tabLst>
            </a:pPr>
            <a:r>
              <a:rPr lang="de-DE" altLang="de-DE" kern="0" dirty="0">
                <a:ea typeface="MS Gothic"/>
              </a:rPr>
              <a:t>Stolpern</a:t>
            </a:r>
          </a:p>
          <a:p>
            <a:pPr marL="752475" lvl="1" indent="-398463">
              <a:buClr>
                <a:srgbClr val="99BE48"/>
              </a:buClr>
              <a:buFont typeface="Wingdings" charset="2"/>
              <a:buChar char=""/>
              <a:tabLst>
                <a:tab pos="1174750" algn="l"/>
                <a:tab pos="2089150" algn="l"/>
                <a:tab pos="3003550" algn="l"/>
                <a:tab pos="3917950" algn="l"/>
                <a:tab pos="4832350" algn="l"/>
                <a:tab pos="5746750" algn="l"/>
                <a:tab pos="6661150" algn="l"/>
                <a:tab pos="7575550" algn="l"/>
                <a:tab pos="8489950" algn="l"/>
                <a:tab pos="9404350" algn="l"/>
                <a:tab pos="10318750" algn="l"/>
              </a:tabLst>
            </a:pPr>
            <a:r>
              <a:rPr lang="de-DE" altLang="de-DE" kern="0" dirty="0">
                <a:ea typeface="MS Gothic"/>
              </a:rPr>
              <a:t>Rutschen</a:t>
            </a:r>
          </a:p>
          <a:p>
            <a:pPr marL="752475" lvl="1" indent="-398463">
              <a:buClr>
                <a:srgbClr val="99BE48"/>
              </a:buClr>
              <a:buFont typeface="Wingdings" charset="2"/>
              <a:buChar char=""/>
              <a:tabLst>
                <a:tab pos="1174750" algn="l"/>
                <a:tab pos="2089150" algn="l"/>
                <a:tab pos="3003550" algn="l"/>
                <a:tab pos="3917950" algn="l"/>
                <a:tab pos="4832350" algn="l"/>
                <a:tab pos="5746750" algn="l"/>
                <a:tab pos="6661150" algn="l"/>
                <a:tab pos="7575550" algn="l"/>
                <a:tab pos="8489950" algn="l"/>
                <a:tab pos="9404350" algn="l"/>
                <a:tab pos="10318750" algn="l"/>
              </a:tabLst>
            </a:pPr>
            <a:r>
              <a:rPr lang="de-DE" altLang="de-DE" kern="0" dirty="0">
                <a:ea typeface="MS Gothic"/>
              </a:rPr>
              <a:t>Stürzen</a:t>
            </a:r>
          </a:p>
          <a:p>
            <a:pPr marL="436563" indent="-436563">
              <a:buClr>
                <a:srgbClr val="FF8D2A"/>
              </a:buClr>
              <a:buFont typeface="StarSymbol" charset="0"/>
              <a:buChar char="•"/>
              <a:tabLst>
                <a:tab pos="1174750" algn="l"/>
                <a:tab pos="2089150" algn="l"/>
                <a:tab pos="3003550" algn="l"/>
                <a:tab pos="3917950" algn="l"/>
                <a:tab pos="4832350" algn="l"/>
                <a:tab pos="5746750" algn="l"/>
                <a:tab pos="6661150" algn="l"/>
                <a:tab pos="7575550" algn="l"/>
                <a:tab pos="8489950" algn="l"/>
                <a:tab pos="9404350" algn="l"/>
                <a:tab pos="10318750" algn="l"/>
              </a:tabLst>
            </a:pPr>
            <a:r>
              <a:rPr lang="de-DE" altLang="de-DE" kern="0" dirty="0">
                <a:solidFill>
                  <a:schemeClr val="tx1"/>
                </a:solidFill>
                <a:ea typeface="MS Gothic"/>
              </a:rPr>
              <a:t>Fuß-Verletzungen durch Herabfallen schwerer Teile</a:t>
            </a:r>
          </a:p>
          <a:p>
            <a:pPr marL="436563" indent="-436563">
              <a:buClr>
                <a:srgbClr val="FF8D2A"/>
              </a:buClr>
              <a:buFont typeface="StarSymbol" charset="0"/>
              <a:buChar char="•"/>
              <a:tabLst>
                <a:tab pos="1174750" algn="l"/>
                <a:tab pos="2089150" algn="l"/>
                <a:tab pos="3003550" algn="l"/>
                <a:tab pos="3917950" algn="l"/>
                <a:tab pos="4832350" algn="l"/>
                <a:tab pos="5746750" algn="l"/>
                <a:tab pos="6661150" algn="l"/>
                <a:tab pos="7575550" algn="l"/>
                <a:tab pos="8489950" algn="l"/>
                <a:tab pos="9404350" algn="l"/>
                <a:tab pos="10318750" algn="l"/>
              </a:tabLst>
            </a:pPr>
            <a:r>
              <a:rPr lang="de-DE" altLang="de-DE" kern="0" dirty="0">
                <a:solidFill>
                  <a:srgbClr val="FF9933"/>
                </a:solidFill>
                <a:ea typeface="MS Gothic"/>
              </a:rPr>
              <a:t>Erkrankungen der Wirbelsäule durch schweres</a:t>
            </a:r>
          </a:p>
          <a:p>
            <a:pPr marL="752475" lvl="1" indent="-398463">
              <a:buClr>
                <a:srgbClr val="99BE48"/>
              </a:buClr>
              <a:buFont typeface="Wingdings" charset="2"/>
              <a:buChar char=""/>
              <a:tabLst>
                <a:tab pos="1174750" algn="l"/>
                <a:tab pos="2089150" algn="l"/>
                <a:tab pos="3003550" algn="l"/>
                <a:tab pos="3917950" algn="l"/>
                <a:tab pos="4832350" algn="l"/>
                <a:tab pos="5746750" algn="l"/>
                <a:tab pos="6661150" algn="l"/>
                <a:tab pos="7575550" algn="l"/>
                <a:tab pos="8489950" algn="l"/>
                <a:tab pos="9404350" algn="l"/>
                <a:tab pos="10318750" algn="l"/>
              </a:tabLst>
            </a:pPr>
            <a:r>
              <a:rPr lang="de-DE" altLang="de-DE" kern="0" dirty="0">
                <a:solidFill>
                  <a:srgbClr val="FF9933"/>
                </a:solidFill>
                <a:ea typeface="MS Gothic"/>
              </a:rPr>
              <a:t>Heben</a:t>
            </a:r>
          </a:p>
          <a:p>
            <a:pPr marL="752475" lvl="1" indent="-398463">
              <a:buClr>
                <a:srgbClr val="99BE48"/>
              </a:buClr>
              <a:buFont typeface="Wingdings" charset="2"/>
              <a:buChar char=""/>
              <a:tabLst>
                <a:tab pos="1174750" algn="l"/>
                <a:tab pos="2089150" algn="l"/>
                <a:tab pos="3003550" algn="l"/>
                <a:tab pos="3917950" algn="l"/>
                <a:tab pos="4832350" algn="l"/>
                <a:tab pos="5746750" algn="l"/>
                <a:tab pos="6661150" algn="l"/>
                <a:tab pos="7575550" algn="l"/>
                <a:tab pos="8489950" algn="l"/>
                <a:tab pos="9404350" algn="l"/>
                <a:tab pos="10318750" algn="l"/>
              </a:tabLst>
            </a:pPr>
            <a:r>
              <a:rPr lang="de-DE" altLang="de-DE" kern="0" dirty="0">
                <a:solidFill>
                  <a:srgbClr val="FF9933"/>
                </a:solidFill>
                <a:ea typeface="MS Gothic"/>
              </a:rPr>
              <a:t>Tragen</a:t>
            </a:r>
          </a:p>
          <a:p>
            <a:pPr marL="436563" indent="-436563">
              <a:buClr>
                <a:srgbClr val="FF8D2A"/>
              </a:buClr>
              <a:buFont typeface="StarSymbol" charset="0"/>
              <a:buChar char="•"/>
              <a:tabLst>
                <a:tab pos="1174750" algn="l"/>
                <a:tab pos="2089150" algn="l"/>
                <a:tab pos="3003550" algn="l"/>
                <a:tab pos="3917950" algn="l"/>
                <a:tab pos="4832350" algn="l"/>
                <a:tab pos="5746750" algn="l"/>
                <a:tab pos="6661150" algn="l"/>
                <a:tab pos="7575550" algn="l"/>
                <a:tab pos="8489950" algn="l"/>
                <a:tab pos="9404350" algn="l"/>
                <a:tab pos="10318750" algn="l"/>
              </a:tabLst>
            </a:pPr>
            <a:r>
              <a:rPr lang="de-DE" altLang="de-DE" kern="0" dirty="0">
                <a:ea typeface="MS Gothic"/>
              </a:rPr>
              <a:t>Verletzungen beim Transport mit dem Hubwagen</a:t>
            </a:r>
          </a:p>
          <a:p>
            <a:pPr marL="436563" indent="-436563">
              <a:spcBef>
                <a:spcPts val="525"/>
              </a:spcBef>
              <a:buClrTx/>
              <a:buSzTx/>
              <a:buFontTx/>
              <a:buNone/>
              <a:tabLst>
                <a:tab pos="1174750" algn="l"/>
                <a:tab pos="2089150" algn="l"/>
                <a:tab pos="3003550" algn="l"/>
                <a:tab pos="3917950" algn="l"/>
                <a:tab pos="4832350" algn="l"/>
                <a:tab pos="5746750" algn="l"/>
                <a:tab pos="6661150" algn="l"/>
                <a:tab pos="7575550" algn="l"/>
                <a:tab pos="8489950" algn="l"/>
                <a:tab pos="9404350" algn="l"/>
                <a:tab pos="10318750" algn="l"/>
              </a:tabLst>
            </a:pPr>
            <a:endParaRPr lang="de-DE" altLang="de-DE" sz="2100" kern="0" dirty="0">
              <a:ea typeface="MS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8390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70997" y="332656"/>
            <a:ext cx="7848600" cy="1030287"/>
          </a:xfrm>
        </p:spPr>
        <p:txBody>
          <a:bodyPr/>
          <a:lstStyle/>
          <a:p>
            <a:r>
              <a:rPr lang="de-DE" dirty="0" smtClean="0"/>
              <a:t>Erkrankungen der Wirbelsäule</a:t>
            </a:r>
            <a:br>
              <a:rPr lang="de-DE" dirty="0" smtClean="0"/>
            </a:br>
            <a:r>
              <a:rPr lang="de-DE" dirty="0" smtClean="0">
                <a:solidFill>
                  <a:srgbClr val="FF9933"/>
                </a:solidFill>
              </a:rPr>
              <a:t>durch falsches Heben …</a:t>
            </a:r>
            <a:br>
              <a:rPr lang="de-DE" dirty="0" smtClean="0">
                <a:solidFill>
                  <a:srgbClr val="FF9933"/>
                </a:solidFill>
              </a:rPr>
            </a:br>
            <a:endParaRPr lang="de-DE" dirty="0">
              <a:solidFill>
                <a:srgbClr val="FF9933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80774" y="6071840"/>
            <a:ext cx="43211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562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de-DE" altLang="de-DE" sz="1000" kern="0" dirty="0"/>
              <a:t>Bild: Werkstatt für behinderte Menschen der Stadt Nürnberg gGmbH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50" y="1244252"/>
            <a:ext cx="7750175" cy="482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22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70997" y="332656"/>
            <a:ext cx="7848600" cy="1030287"/>
          </a:xfrm>
        </p:spPr>
        <p:txBody>
          <a:bodyPr/>
          <a:lstStyle/>
          <a:p>
            <a:r>
              <a:rPr lang="de-DE" dirty="0" smtClean="0"/>
              <a:t>Erkrankungen der Wirbelsäule</a:t>
            </a:r>
            <a:br>
              <a:rPr lang="de-DE" dirty="0" smtClean="0"/>
            </a:br>
            <a:r>
              <a:rPr lang="de-DE" dirty="0" smtClean="0">
                <a:solidFill>
                  <a:srgbClr val="FF9933"/>
                </a:solidFill>
              </a:rPr>
              <a:t>durch falsches Tragen …</a:t>
            </a:r>
            <a:br>
              <a:rPr lang="de-DE" dirty="0" smtClean="0">
                <a:solidFill>
                  <a:srgbClr val="FF9933"/>
                </a:solidFill>
              </a:rPr>
            </a:br>
            <a:endParaRPr lang="de-DE" dirty="0">
              <a:solidFill>
                <a:srgbClr val="FF9933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80774" y="6071840"/>
            <a:ext cx="43211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562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de-DE" altLang="de-DE" sz="1000" kern="0" dirty="0"/>
              <a:t>Bild: Werkstatt für behinderte Menschen der Stadt Nürnberg gGmbH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42" y="1302990"/>
            <a:ext cx="7654925" cy="476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82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47700" y="472256"/>
            <a:ext cx="7848600" cy="1030287"/>
          </a:xfrm>
        </p:spPr>
        <p:txBody>
          <a:bodyPr/>
          <a:lstStyle/>
          <a:p>
            <a:r>
              <a:rPr lang="de-DE" dirty="0" smtClean="0"/>
              <a:t>Wie kann man Verletzungen der Wirbelsäule durch schweres Heben und tragen verhindern? </a:t>
            </a:r>
            <a:endParaRPr lang="de-DE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83568" y="1375853"/>
            <a:ext cx="8401050" cy="2368550"/>
          </a:xfrm>
          <a:prstGeom prst="rect">
            <a:avLst/>
          </a:prstGeom>
          <a:ln/>
        </p:spPr>
        <p:txBody>
          <a:bodyPr/>
          <a:lstStyle>
            <a:lvl1pPr marL="0" indent="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2682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l"/>
              <a:tabLst>
                <a:tab pos="266700" algn="l"/>
              </a:tabLst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2651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3275" indent="-2651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6325" indent="-2714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3525" indent="-2714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90725" indent="-2714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7925" indent="-2714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05125" indent="-2714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 defTabSz="914400">
              <a:buClr>
                <a:srgbClr val="FF8D2A"/>
              </a:buClr>
              <a:buSzTx/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kern="0" dirty="0" smtClean="0">
                <a:solidFill>
                  <a:srgbClr val="000000"/>
                </a:solidFill>
              </a:rPr>
              <a:t>Transport-Hilfen benutzen, z. B. Hubwagen, Sack-Karre</a:t>
            </a:r>
          </a:p>
          <a:p>
            <a:pPr marL="173038" indent="-173038" defTabSz="914400">
              <a:buClr>
                <a:srgbClr val="FF8D2A"/>
              </a:buClr>
              <a:buSzTx/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kern="0" dirty="0" smtClean="0">
                <a:solidFill>
                  <a:srgbClr val="000000"/>
                </a:solidFill>
              </a:rPr>
              <a:t>Schwere Sachen immer zu zweit heben und tragen</a:t>
            </a:r>
          </a:p>
          <a:p>
            <a:pPr marL="173038" indent="-173038" defTabSz="914400">
              <a:buClr>
                <a:srgbClr val="FF8D2A"/>
              </a:buClr>
              <a:buSzTx/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kern="0" dirty="0" smtClean="0">
                <a:solidFill>
                  <a:srgbClr val="000000"/>
                </a:solidFill>
              </a:rPr>
              <a:t>Mit geradem Rücken heben</a:t>
            </a:r>
          </a:p>
          <a:p>
            <a:pPr marL="173038" indent="-173038" defTabSz="914400"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de-DE" altLang="de-DE" kern="0" dirty="0" smtClean="0">
              <a:solidFill>
                <a:srgbClr val="000000"/>
              </a:solidFill>
            </a:endParaRPr>
          </a:p>
          <a:p>
            <a:pPr marL="173038" indent="-173038" defTabSz="914400"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de-DE" altLang="de-DE" kern="0" dirty="0">
              <a:solidFill>
                <a:srgbClr val="00000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455738" y="6184974"/>
            <a:ext cx="466407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562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de-DE" altLang="de-DE" sz="1000"/>
              <a:t>Bild: Werkstatt für behinderte Menschen der Stadt Nürnberg gGmbH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204" y="2683994"/>
            <a:ext cx="4465638" cy="289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032" y="3825406"/>
            <a:ext cx="2171700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32" y="2998318"/>
            <a:ext cx="1562100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64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Gefährdungen </a:t>
            </a:r>
            <a:endParaRPr lang="de-DE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31875" y="1677988"/>
            <a:ext cx="7197725" cy="445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0286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fontAlgn="base">
              <a:lnSpc>
                <a:spcPct val="93000"/>
              </a:lnSpc>
              <a:spcBef>
                <a:spcPts val="5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100" b="1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fontAlgn="base">
              <a:lnSpc>
                <a:spcPct val="93000"/>
              </a:lnSpc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900" b="1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fontAlgn="base">
              <a:lnSpc>
                <a:spcPct val="93000"/>
              </a:lnSpc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0" b="1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fontAlgn="base">
              <a:lnSpc>
                <a:spcPct val="93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 b="1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 b="1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 b="1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 b="1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 b="1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436563" indent="-436563">
              <a:buClr>
                <a:srgbClr val="FF8D2A"/>
              </a:buClr>
              <a:buFont typeface="Times New Roman" pitchFamily="16" charset="0"/>
              <a:buChar char="•"/>
              <a:tabLst>
                <a:tab pos="1174750" algn="l"/>
                <a:tab pos="2089150" algn="l"/>
                <a:tab pos="3003550" algn="l"/>
                <a:tab pos="3917950" algn="l"/>
                <a:tab pos="4832350" algn="l"/>
                <a:tab pos="5746750" algn="l"/>
                <a:tab pos="6661150" algn="l"/>
                <a:tab pos="7575550" algn="l"/>
                <a:tab pos="8489950" algn="l"/>
                <a:tab pos="9404350" algn="l"/>
                <a:tab pos="10318750" algn="l"/>
              </a:tabLst>
            </a:pPr>
            <a:r>
              <a:rPr lang="de-DE" altLang="de-DE" kern="0" dirty="0" smtClean="0">
                <a:ea typeface="MS Gothic"/>
              </a:rPr>
              <a:t>Verletzungen </a:t>
            </a:r>
            <a:r>
              <a:rPr lang="de-DE" altLang="de-DE" kern="0" dirty="0">
                <a:ea typeface="MS Gothic"/>
              </a:rPr>
              <a:t>durch</a:t>
            </a:r>
          </a:p>
          <a:p>
            <a:pPr marL="752475" lvl="1" indent="-398463">
              <a:buClr>
                <a:srgbClr val="99BE48"/>
              </a:buClr>
              <a:buFont typeface="Wingdings" charset="2"/>
              <a:buChar char=""/>
              <a:tabLst>
                <a:tab pos="1174750" algn="l"/>
                <a:tab pos="2089150" algn="l"/>
                <a:tab pos="3003550" algn="l"/>
                <a:tab pos="3917950" algn="l"/>
                <a:tab pos="4832350" algn="l"/>
                <a:tab pos="5746750" algn="l"/>
                <a:tab pos="6661150" algn="l"/>
                <a:tab pos="7575550" algn="l"/>
                <a:tab pos="8489950" algn="l"/>
                <a:tab pos="9404350" algn="l"/>
                <a:tab pos="10318750" algn="l"/>
              </a:tabLst>
            </a:pPr>
            <a:r>
              <a:rPr lang="de-DE" altLang="de-DE" kern="0" dirty="0">
                <a:ea typeface="MS Gothic"/>
              </a:rPr>
              <a:t>Stolpern</a:t>
            </a:r>
          </a:p>
          <a:p>
            <a:pPr marL="752475" lvl="1" indent="-398463">
              <a:buClr>
                <a:srgbClr val="99BE48"/>
              </a:buClr>
              <a:buFont typeface="Wingdings" charset="2"/>
              <a:buChar char=""/>
              <a:tabLst>
                <a:tab pos="1174750" algn="l"/>
                <a:tab pos="2089150" algn="l"/>
                <a:tab pos="3003550" algn="l"/>
                <a:tab pos="3917950" algn="l"/>
                <a:tab pos="4832350" algn="l"/>
                <a:tab pos="5746750" algn="l"/>
                <a:tab pos="6661150" algn="l"/>
                <a:tab pos="7575550" algn="l"/>
                <a:tab pos="8489950" algn="l"/>
                <a:tab pos="9404350" algn="l"/>
                <a:tab pos="10318750" algn="l"/>
              </a:tabLst>
            </a:pPr>
            <a:r>
              <a:rPr lang="de-DE" altLang="de-DE" kern="0" dirty="0">
                <a:ea typeface="MS Gothic"/>
              </a:rPr>
              <a:t>Rutschen</a:t>
            </a:r>
          </a:p>
          <a:p>
            <a:pPr marL="752475" lvl="1" indent="-398463">
              <a:buClr>
                <a:srgbClr val="99BE48"/>
              </a:buClr>
              <a:buFont typeface="Wingdings" charset="2"/>
              <a:buChar char=""/>
              <a:tabLst>
                <a:tab pos="1174750" algn="l"/>
                <a:tab pos="2089150" algn="l"/>
                <a:tab pos="3003550" algn="l"/>
                <a:tab pos="3917950" algn="l"/>
                <a:tab pos="4832350" algn="l"/>
                <a:tab pos="5746750" algn="l"/>
                <a:tab pos="6661150" algn="l"/>
                <a:tab pos="7575550" algn="l"/>
                <a:tab pos="8489950" algn="l"/>
                <a:tab pos="9404350" algn="l"/>
                <a:tab pos="10318750" algn="l"/>
              </a:tabLst>
            </a:pPr>
            <a:r>
              <a:rPr lang="de-DE" altLang="de-DE" kern="0" dirty="0">
                <a:ea typeface="MS Gothic"/>
              </a:rPr>
              <a:t>Stürzen</a:t>
            </a:r>
          </a:p>
          <a:p>
            <a:pPr marL="436563" indent="-436563">
              <a:buClr>
                <a:srgbClr val="FF8D2A"/>
              </a:buClr>
              <a:buFont typeface="StarSymbol" charset="0"/>
              <a:buChar char="•"/>
              <a:tabLst>
                <a:tab pos="1174750" algn="l"/>
                <a:tab pos="2089150" algn="l"/>
                <a:tab pos="3003550" algn="l"/>
                <a:tab pos="3917950" algn="l"/>
                <a:tab pos="4832350" algn="l"/>
                <a:tab pos="5746750" algn="l"/>
                <a:tab pos="6661150" algn="l"/>
                <a:tab pos="7575550" algn="l"/>
                <a:tab pos="8489950" algn="l"/>
                <a:tab pos="9404350" algn="l"/>
                <a:tab pos="10318750" algn="l"/>
              </a:tabLst>
            </a:pPr>
            <a:r>
              <a:rPr lang="de-DE" altLang="de-DE" kern="0" dirty="0">
                <a:ea typeface="MS Gothic"/>
              </a:rPr>
              <a:t>Fuß-Verletzungen durch Herabfallen schwerer Teile</a:t>
            </a:r>
          </a:p>
          <a:p>
            <a:pPr marL="436563" indent="-436563">
              <a:buClr>
                <a:srgbClr val="FF8D2A"/>
              </a:buClr>
              <a:buFont typeface="StarSymbol" charset="0"/>
              <a:buChar char="•"/>
              <a:tabLst>
                <a:tab pos="1174750" algn="l"/>
                <a:tab pos="2089150" algn="l"/>
                <a:tab pos="3003550" algn="l"/>
                <a:tab pos="3917950" algn="l"/>
                <a:tab pos="4832350" algn="l"/>
                <a:tab pos="5746750" algn="l"/>
                <a:tab pos="6661150" algn="l"/>
                <a:tab pos="7575550" algn="l"/>
                <a:tab pos="8489950" algn="l"/>
                <a:tab pos="9404350" algn="l"/>
                <a:tab pos="10318750" algn="l"/>
              </a:tabLst>
            </a:pPr>
            <a:r>
              <a:rPr lang="de-DE" altLang="de-DE" kern="0" dirty="0">
                <a:solidFill>
                  <a:schemeClr val="tx1"/>
                </a:solidFill>
                <a:ea typeface="MS Gothic"/>
              </a:rPr>
              <a:t>Erkrankungen der Wirbelsäule durch schweres</a:t>
            </a:r>
          </a:p>
          <a:p>
            <a:pPr marL="752475" lvl="1" indent="-398463">
              <a:buClr>
                <a:srgbClr val="99BE48"/>
              </a:buClr>
              <a:buFont typeface="Wingdings" charset="2"/>
              <a:buChar char=""/>
              <a:tabLst>
                <a:tab pos="1174750" algn="l"/>
                <a:tab pos="2089150" algn="l"/>
                <a:tab pos="3003550" algn="l"/>
                <a:tab pos="3917950" algn="l"/>
                <a:tab pos="4832350" algn="l"/>
                <a:tab pos="5746750" algn="l"/>
                <a:tab pos="6661150" algn="l"/>
                <a:tab pos="7575550" algn="l"/>
                <a:tab pos="8489950" algn="l"/>
                <a:tab pos="9404350" algn="l"/>
                <a:tab pos="10318750" algn="l"/>
              </a:tabLst>
            </a:pPr>
            <a:r>
              <a:rPr lang="de-DE" altLang="de-DE" kern="0" dirty="0">
                <a:solidFill>
                  <a:schemeClr val="tx1"/>
                </a:solidFill>
                <a:ea typeface="MS Gothic"/>
              </a:rPr>
              <a:t>Heben</a:t>
            </a:r>
          </a:p>
          <a:p>
            <a:pPr marL="752475" lvl="1" indent="-398463">
              <a:buClr>
                <a:srgbClr val="99BE48"/>
              </a:buClr>
              <a:buFont typeface="Wingdings" charset="2"/>
              <a:buChar char=""/>
              <a:tabLst>
                <a:tab pos="1174750" algn="l"/>
                <a:tab pos="2089150" algn="l"/>
                <a:tab pos="3003550" algn="l"/>
                <a:tab pos="3917950" algn="l"/>
                <a:tab pos="4832350" algn="l"/>
                <a:tab pos="5746750" algn="l"/>
                <a:tab pos="6661150" algn="l"/>
                <a:tab pos="7575550" algn="l"/>
                <a:tab pos="8489950" algn="l"/>
                <a:tab pos="9404350" algn="l"/>
                <a:tab pos="10318750" algn="l"/>
              </a:tabLst>
            </a:pPr>
            <a:r>
              <a:rPr lang="de-DE" altLang="de-DE" kern="0" dirty="0">
                <a:solidFill>
                  <a:schemeClr val="tx1"/>
                </a:solidFill>
                <a:ea typeface="MS Gothic"/>
              </a:rPr>
              <a:t>Tragen</a:t>
            </a:r>
          </a:p>
          <a:p>
            <a:pPr marL="436563" indent="-436563">
              <a:buClr>
                <a:srgbClr val="FF8D2A"/>
              </a:buClr>
              <a:buFont typeface="StarSymbol" charset="0"/>
              <a:buChar char="•"/>
              <a:tabLst>
                <a:tab pos="1174750" algn="l"/>
                <a:tab pos="2089150" algn="l"/>
                <a:tab pos="3003550" algn="l"/>
                <a:tab pos="3917950" algn="l"/>
                <a:tab pos="4832350" algn="l"/>
                <a:tab pos="5746750" algn="l"/>
                <a:tab pos="6661150" algn="l"/>
                <a:tab pos="7575550" algn="l"/>
                <a:tab pos="8489950" algn="l"/>
                <a:tab pos="9404350" algn="l"/>
                <a:tab pos="10318750" algn="l"/>
              </a:tabLst>
            </a:pPr>
            <a:r>
              <a:rPr lang="de-DE" altLang="de-DE" kern="0" dirty="0">
                <a:solidFill>
                  <a:srgbClr val="FF9933"/>
                </a:solidFill>
                <a:ea typeface="MS Gothic"/>
              </a:rPr>
              <a:t>Verletzungen beim Transport mit dem Hubwagen</a:t>
            </a:r>
          </a:p>
          <a:p>
            <a:pPr marL="436563" indent="-436563">
              <a:spcBef>
                <a:spcPts val="525"/>
              </a:spcBef>
              <a:buClrTx/>
              <a:buSzTx/>
              <a:buFontTx/>
              <a:buNone/>
              <a:tabLst>
                <a:tab pos="1174750" algn="l"/>
                <a:tab pos="2089150" algn="l"/>
                <a:tab pos="3003550" algn="l"/>
                <a:tab pos="3917950" algn="l"/>
                <a:tab pos="4832350" algn="l"/>
                <a:tab pos="5746750" algn="l"/>
                <a:tab pos="6661150" algn="l"/>
                <a:tab pos="7575550" algn="l"/>
                <a:tab pos="8489950" algn="l"/>
                <a:tab pos="9404350" algn="l"/>
                <a:tab pos="10318750" algn="l"/>
              </a:tabLst>
            </a:pPr>
            <a:endParaRPr lang="de-DE" altLang="de-DE" sz="2100" kern="0" dirty="0">
              <a:ea typeface="MS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8676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27704" y="272703"/>
            <a:ext cx="8076744" cy="1030287"/>
          </a:xfrm>
        </p:spPr>
        <p:txBody>
          <a:bodyPr/>
          <a:lstStyle/>
          <a:p>
            <a:r>
              <a:rPr lang="de-DE" dirty="0" smtClean="0"/>
              <a:t>Verletzungen beim Transport mit dem Hubwagen </a:t>
            </a:r>
            <a:br>
              <a:rPr lang="de-DE" dirty="0" smtClean="0"/>
            </a:br>
            <a:r>
              <a:rPr lang="de-DE" dirty="0" smtClean="0">
                <a:solidFill>
                  <a:srgbClr val="FF9933"/>
                </a:solidFill>
              </a:rPr>
              <a:t>durch ungeeignete Schuhe …</a:t>
            </a:r>
            <a:br>
              <a:rPr lang="de-DE" dirty="0" smtClean="0">
                <a:solidFill>
                  <a:srgbClr val="FF9933"/>
                </a:solidFill>
              </a:rPr>
            </a:br>
            <a:endParaRPr lang="de-DE" dirty="0">
              <a:solidFill>
                <a:srgbClr val="FF9933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80774" y="6071840"/>
            <a:ext cx="43211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562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de-DE" altLang="de-DE" sz="1000" kern="0" dirty="0"/>
              <a:t>Bild: Werkstatt für behinderte Menschen der Stadt Nürnberg gGmbH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99" y="1344958"/>
            <a:ext cx="7553325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0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27704" y="272703"/>
            <a:ext cx="8076744" cy="1030287"/>
          </a:xfrm>
        </p:spPr>
        <p:txBody>
          <a:bodyPr/>
          <a:lstStyle/>
          <a:p>
            <a:r>
              <a:rPr lang="de-DE" dirty="0" smtClean="0"/>
              <a:t>Verletzungen beim Transport mit dem Hubwagen </a:t>
            </a:r>
            <a:br>
              <a:rPr lang="de-DE" dirty="0" smtClean="0"/>
            </a:br>
            <a:r>
              <a:rPr lang="de-DE" dirty="0" smtClean="0">
                <a:solidFill>
                  <a:srgbClr val="FF9933"/>
                </a:solidFill>
              </a:rPr>
              <a:t>durch ungeeignete Schuhe …</a:t>
            </a:r>
            <a:br>
              <a:rPr lang="de-DE" dirty="0" smtClean="0">
                <a:solidFill>
                  <a:srgbClr val="FF9933"/>
                </a:solidFill>
              </a:rPr>
            </a:br>
            <a:endParaRPr lang="de-DE" dirty="0">
              <a:solidFill>
                <a:srgbClr val="FF9933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80774" y="6071840"/>
            <a:ext cx="43211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562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de-DE" altLang="de-DE" sz="1000" kern="0" dirty="0"/>
              <a:t>Bild: Werkstatt für behinderte Menschen der Stadt Nürnberg gGmbH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" y="1281356"/>
            <a:ext cx="7710487" cy="477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55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47700" y="472256"/>
            <a:ext cx="7848600" cy="1030287"/>
          </a:xfrm>
        </p:spPr>
        <p:txBody>
          <a:bodyPr/>
          <a:lstStyle/>
          <a:p>
            <a:r>
              <a:rPr lang="de-DE" dirty="0" smtClean="0"/>
              <a:t>Wie kann man Verletzungen beim Transport mit dem Hubwagen verhindern? </a:t>
            </a:r>
            <a:endParaRPr lang="de-DE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39552" y="1386870"/>
            <a:ext cx="8401050" cy="2368550"/>
          </a:xfrm>
          <a:prstGeom prst="rect">
            <a:avLst/>
          </a:prstGeom>
          <a:ln/>
        </p:spPr>
        <p:txBody>
          <a:bodyPr/>
          <a:lstStyle>
            <a:lvl1pPr marL="0" indent="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2682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l"/>
              <a:tabLst>
                <a:tab pos="266700" algn="l"/>
              </a:tabLst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2651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3275" indent="-2651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6325" indent="-2714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3525" indent="-2714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90725" indent="-2714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7925" indent="-2714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05125" indent="-2714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 defTabSz="914400">
              <a:buClr>
                <a:srgbClr val="FF8D2A"/>
              </a:buClr>
              <a:buSzTx/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kern="0" dirty="0" smtClean="0">
                <a:solidFill>
                  <a:srgbClr val="000000"/>
                </a:solidFill>
              </a:rPr>
              <a:t>Immer </a:t>
            </a:r>
            <a:r>
              <a:rPr lang="de-DE" altLang="de-DE" kern="0" dirty="0" smtClean="0">
                <a:solidFill>
                  <a:srgbClr val="FF9933"/>
                </a:solidFill>
              </a:rPr>
              <a:t>Sicherheits-Schuhe</a:t>
            </a:r>
            <a:r>
              <a:rPr lang="de-DE" altLang="de-DE" kern="0" dirty="0" smtClean="0">
                <a:solidFill>
                  <a:srgbClr val="000000"/>
                </a:solidFill>
              </a:rPr>
              <a:t> tragen</a:t>
            </a:r>
          </a:p>
          <a:p>
            <a:pPr marL="173038" indent="-173038" defTabSz="914400">
              <a:buClr>
                <a:srgbClr val="FF8D2A"/>
              </a:buClr>
              <a:buSzTx/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kern="0" dirty="0" smtClean="0">
                <a:solidFill>
                  <a:srgbClr val="000000"/>
                </a:solidFill>
              </a:rPr>
              <a:t>Den Hubwagen möglichst ziehen und langsam fahren</a:t>
            </a:r>
          </a:p>
          <a:p>
            <a:pPr marL="173038" indent="-173038" defTabSz="914400">
              <a:buClr>
                <a:srgbClr val="FF8D2A"/>
              </a:buClr>
              <a:buSzTx/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kern="0" dirty="0" smtClean="0">
                <a:solidFill>
                  <a:srgbClr val="000000"/>
                </a:solidFill>
              </a:rPr>
              <a:t>Den Hubwagen nicht als Skateboard oder Roller benutzen</a:t>
            </a:r>
          </a:p>
          <a:p>
            <a:pPr marL="173038" indent="-173038" defTabSz="914400"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de-DE" altLang="de-DE" kern="0" dirty="0" smtClean="0">
              <a:solidFill>
                <a:srgbClr val="000000"/>
              </a:solidFill>
            </a:endParaRPr>
          </a:p>
          <a:p>
            <a:pPr marL="173038" indent="-173038" defTabSz="914400"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de-DE" altLang="de-DE" kern="0" dirty="0">
              <a:solidFill>
                <a:srgbClr val="00000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21837" y="6068293"/>
            <a:ext cx="466407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562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de-DE" altLang="de-DE" sz="1000" dirty="0"/>
              <a:t>Bild: Werkstatt für behinderte Menschen der Stadt Nürnberg gGmbH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17" y="2636912"/>
            <a:ext cx="5245149" cy="335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2388179" y="4638750"/>
            <a:ext cx="528638" cy="515937"/>
          </a:xfrm>
          <a:prstGeom prst="ellipse">
            <a:avLst/>
          </a:prstGeom>
          <a:noFill/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2636912"/>
            <a:ext cx="2552700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Line 8"/>
          <p:cNvSpPr>
            <a:spLocks noChangeShapeType="1"/>
          </p:cNvSpPr>
          <p:nvPr/>
        </p:nvSpPr>
        <p:spPr bwMode="auto">
          <a:xfrm flipV="1">
            <a:off x="5980113" y="2713112"/>
            <a:ext cx="2441575" cy="3227388"/>
          </a:xfrm>
          <a:prstGeom prst="line">
            <a:avLst/>
          </a:prstGeom>
          <a:noFill/>
          <a:ln w="633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5943600" y="2678187"/>
            <a:ext cx="2514600" cy="3284538"/>
          </a:xfrm>
          <a:prstGeom prst="line">
            <a:avLst/>
          </a:prstGeom>
          <a:noFill/>
          <a:ln w="633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42" y="4778450"/>
            <a:ext cx="1458912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" name="Oval 5"/>
          <p:cNvSpPr>
            <a:spLocks noChangeArrowheads="1"/>
          </p:cNvSpPr>
          <p:nvPr/>
        </p:nvSpPr>
        <p:spPr bwMode="auto">
          <a:xfrm>
            <a:off x="740354" y="4757018"/>
            <a:ext cx="1309687" cy="1227138"/>
          </a:xfrm>
          <a:prstGeom prst="ellipse">
            <a:avLst/>
          </a:prstGeom>
          <a:noFill/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3881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Gefährdungen </a:t>
            </a:r>
            <a:endParaRPr lang="de-DE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31875" y="1677988"/>
            <a:ext cx="7197725" cy="445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0286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fontAlgn="base">
              <a:lnSpc>
                <a:spcPct val="93000"/>
              </a:lnSpc>
              <a:spcBef>
                <a:spcPts val="5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100" b="1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fontAlgn="base">
              <a:lnSpc>
                <a:spcPct val="93000"/>
              </a:lnSpc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900" b="1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fontAlgn="base">
              <a:lnSpc>
                <a:spcPct val="93000"/>
              </a:lnSpc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0" b="1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fontAlgn="base">
              <a:lnSpc>
                <a:spcPct val="93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 b="1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 b="1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 b="1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 b="1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 b="1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436563" marR="0" lvl="0" indent="-436563" algn="l" defTabSz="449263" rtl="0" eaLnBrk="1" fontAlgn="base" latinLnBrk="0" hangingPunct="1">
              <a:lnSpc>
                <a:spcPct val="93000"/>
              </a:lnSpc>
              <a:spcBef>
                <a:spcPts val="575"/>
              </a:spcBef>
              <a:spcAft>
                <a:spcPct val="0"/>
              </a:spcAft>
              <a:buClr>
                <a:srgbClr val="FF8D2A"/>
              </a:buClr>
              <a:buSzPct val="100000"/>
              <a:buFont typeface="Times New Roman" pitchFamily="16" charset="0"/>
              <a:buChar char="•"/>
              <a:tabLst>
                <a:tab pos="1174750" algn="l"/>
                <a:tab pos="2089150" algn="l"/>
                <a:tab pos="3003550" algn="l"/>
                <a:tab pos="3917950" algn="l"/>
                <a:tab pos="4832350" algn="l"/>
                <a:tab pos="5746750" algn="l"/>
                <a:tab pos="6661150" algn="l"/>
                <a:tab pos="7575550" algn="l"/>
                <a:tab pos="8489950" algn="l"/>
                <a:tab pos="9404350" algn="l"/>
                <a:tab pos="10318750" algn="l"/>
              </a:tabLst>
              <a:defRPr/>
            </a:pPr>
            <a:r>
              <a:rPr kumimoji="0" lang="de-DE" altLang="de-DE" sz="23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MS Gothic"/>
                <a:cs typeface="+mn-cs"/>
              </a:rPr>
              <a:t>Verletzungen durch</a:t>
            </a:r>
          </a:p>
          <a:p>
            <a:pPr marL="752475" marR="0" lvl="1" indent="-398463" algn="l" defTabSz="449263" rtl="0" eaLnBrk="1" fontAlgn="base" latinLnBrk="0" hangingPunct="1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99BE48"/>
              </a:buClr>
              <a:buSzPct val="100000"/>
              <a:buFont typeface="Wingdings" charset="2"/>
              <a:buChar char=""/>
              <a:tabLst>
                <a:tab pos="1174750" algn="l"/>
                <a:tab pos="2089150" algn="l"/>
                <a:tab pos="3003550" algn="l"/>
                <a:tab pos="3917950" algn="l"/>
                <a:tab pos="4832350" algn="l"/>
                <a:tab pos="5746750" algn="l"/>
                <a:tab pos="6661150" algn="l"/>
                <a:tab pos="7575550" algn="l"/>
                <a:tab pos="8489950" algn="l"/>
                <a:tab pos="9404350" algn="l"/>
                <a:tab pos="10318750" algn="l"/>
              </a:tabLst>
              <a:defRPr/>
            </a:pPr>
            <a:r>
              <a:rPr kumimoji="0" lang="de-DE" altLang="de-DE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MS Gothic"/>
              </a:rPr>
              <a:t>Stolpern</a:t>
            </a:r>
          </a:p>
          <a:p>
            <a:pPr marL="752475" marR="0" lvl="1" indent="-398463" algn="l" defTabSz="449263" rtl="0" eaLnBrk="1" fontAlgn="base" latinLnBrk="0" hangingPunct="1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99BE48"/>
              </a:buClr>
              <a:buSzPct val="100000"/>
              <a:buFont typeface="Wingdings" charset="2"/>
              <a:buChar char=""/>
              <a:tabLst>
                <a:tab pos="1174750" algn="l"/>
                <a:tab pos="2089150" algn="l"/>
                <a:tab pos="3003550" algn="l"/>
                <a:tab pos="3917950" algn="l"/>
                <a:tab pos="4832350" algn="l"/>
                <a:tab pos="5746750" algn="l"/>
                <a:tab pos="6661150" algn="l"/>
                <a:tab pos="7575550" algn="l"/>
                <a:tab pos="8489950" algn="l"/>
                <a:tab pos="9404350" algn="l"/>
                <a:tab pos="10318750" algn="l"/>
              </a:tabLst>
              <a:defRPr/>
            </a:pPr>
            <a:r>
              <a:rPr kumimoji="0" lang="de-DE" altLang="de-DE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MS Gothic"/>
              </a:rPr>
              <a:t>Rutschen</a:t>
            </a:r>
          </a:p>
          <a:p>
            <a:pPr marL="752475" marR="0" lvl="1" indent="-398463" algn="l" defTabSz="449263" rtl="0" eaLnBrk="1" fontAlgn="base" latinLnBrk="0" hangingPunct="1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99BE48"/>
              </a:buClr>
              <a:buSzPct val="100000"/>
              <a:buFont typeface="Wingdings" charset="2"/>
              <a:buChar char=""/>
              <a:tabLst>
                <a:tab pos="1174750" algn="l"/>
                <a:tab pos="2089150" algn="l"/>
                <a:tab pos="3003550" algn="l"/>
                <a:tab pos="3917950" algn="l"/>
                <a:tab pos="4832350" algn="l"/>
                <a:tab pos="5746750" algn="l"/>
                <a:tab pos="6661150" algn="l"/>
                <a:tab pos="7575550" algn="l"/>
                <a:tab pos="8489950" algn="l"/>
                <a:tab pos="9404350" algn="l"/>
                <a:tab pos="10318750" algn="l"/>
              </a:tabLst>
              <a:defRPr/>
            </a:pPr>
            <a:r>
              <a:rPr kumimoji="0" lang="de-DE" altLang="de-DE" sz="21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MS Gothic"/>
              </a:rPr>
              <a:t>Stürzen</a:t>
            </a:r>
          </a:p>
          <a:p>
            <a:pPr marL="436563" marR="0" lvl="0" indent="-436563" algn="l" defTabSz="449263" rtl="0" eaLnBrk="1" fontAlgn="base" latinLnBrk="0" hangingPunct="1">
              <a:lnSpc>
                <a:spcPct val="93000"/>
              </a:lnSpc>
              <a:spcBef>
                <a:spcPts val="575"/>
              </a:spcBef>
              <a:spcAft>
                <a:spcPct val="0"/>
              </a:spcAft>
              <a:buClr>
                <a:srgbClr val="FF8D2A"/>
              </a:buClr>
              <a:buSzPct val="100000"/>
              <a:buFont typeface="StarSymbol" charset="0"/>
              <a:buChar char="•"/>
              <a:tabLst>
                <a:tab pos="1174750" algn="l"/>
                <a:tab pos="2089150" algn="l"/>
                <a:tab pos="3003550" algn="l"/>
                <a:tab pos="3917950" algn="l"/>
                <a:tab pos="4832350" algn="l"/>
                <a:tab pos="5746750" algn="l"/>
                <a:tab pos="6661150" algn="l"/>
                <a:tab pos="7575550" algn="l"/>
                <a:tab pos="8489950" algn="l"/>
                <a:tab pos="9404350" algn="l"/>
                <a:tab pos="10318750" algn="l"/>
              </a:tabLst>
              <a:defRPr/>
            </a:pPr>
            <a:r>
              <a:rPr kumimoji="0" lang="de-DE" altLang="de-DE" sz="23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/>
                <a:cs typeface="+mn-cs"/>
              </a:rPr>
              <a:t>Fuß-Verletzungen durch Herabfallen schwerer Teile</a:t>
            </a:r>
          </a:p>
          <a:p>
            <a:pPr marL="436563" marR="0" lvl="0" indent="-436563" algn="l" defTabSz="449263" rtl="0" eaLnBrk="1" fontAlgn="base" latinLnBrk="0" hangingPunct="1">
              <a:lnSpc>
                <a:spcPct val="93000"/>
              </a:lnSpc>
              <a:spcBef>
                <a:spcPts val="575"/>
              </a:spcBef>
              <a:spcAft>
                <a:spcPct val="0"/>
              </a:spcAft>
              <a:buClr>
                <a:srgbClr val="FF8D2A"/>
              </a:buClr>
              <a:buSzPct val="100000"/>
              <a:buFont typeface="StarSymbol" charset="0"/>
              <a:buChar char="•"/>
              <a:tabLst>
                <a:tab pos="1174750" algn="l"/>
                <a:tab pos="2089150" algn="l"/>
                <a:tab pos="3003550" algn="l"/>
                <a:tab pos="3917950" algn="l"/>
                <a:tab pos="4832350" algn="l"/>
                <a:tab pos="5746750" algn="l"/>
                <a:tab pos="6661150" algn="l"/>
                <a:tab pos="7575550" algn="l"/>
                <a:tab pos="8489950" algn="l"/>
                <a:tab pos="9404350" algn="l"/>
                <a:tab pos="10318750" algn="l"/>
              </a:tabLst>
              <a:defRPr/>
            </a:pPr>
            <a:r>
              <a:rPr kumimoji="0" lang="de-DE" altLang="de-DE" sz="23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/>
                <a:cs typeface="+mn-cs"/>
              </a:rPr>
              <a:t>Erkrankungen der Wirbelsäule durch schweres</a:t>
            </a:r>
          </a:p>
          <a:p>
            <a:pPr marL="752475" marR="0" lvl="1" indent="-398463" algn="l" defTabSz="449263" rtl="0" eaLnBrk="1" fontAlgn="base" latinLnBrk="0" hangingPunct="1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99BE48"/>
              </a:buClr>
              <a:buSzPct val="100000"/>
              <a:buFont typeface="Wingdings" charset="2"/>
              <a:buChar char=""/>
              <a:tabLst>
                <a:tab pos="1174750" algn="l"/>
                <a:tab pos="2089150" algn="l"/>
                <a:tab pos="3003550" algn="l"/>
                <a:tab pos="3917950" algn="l"/>
                <a:tab pos="4832350" algn="l"/>
                <a:tab pos="5746750" algn="l"/>
                <a:tab pos="6661150" algn="l"/>
                <a:tab pos="7575550" algn="l"/>
                <a:tab pos="8489950" algn="l"/>
                <a:tab pos="9404350" algn="l"/>
                <a:tab pos="10318750" algn="l"/>
              </a:tabLst>
              <a:defRPr/>
            </a:pPr>
            <a:r>
              <a:rPr kumimoji="0" lang="de-DE" altLang="de-DE" sz="2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/>
              </a:rPr>
              <a:t>Heben</a:t>
            </a:r>
          </a:p>
          <a:p>
            <a:pPr marL="752475" marR="0" lvl="1" indent="-398463" algn="l" defTabSz="449263" rtl="0" eaLnBrk="1" fontAlgn="base" latinLnBrk="0" hangingPunct="1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99BE48"/>
              </a:buClr>
              <a:buSzPct val="100000"/>
              <a:buFont typeface="Wingdings" charset="2"/>
              <a:buChar char=""/>
              <a:tabLst>
                <a:tab pos="1174750" algn="l"/>
                <a:tab pos="2089150" algn="l"/>
                <a:tab pos="3003550" algn="l"/>
                <a:tab pos="3917950" algn="l"/>
                <a:tab pos="4832350" algn="l"/>
                <a:tab pos="5746750" algn="l"/>
                <a:tab pos="6661150" algn="l"/>
                <a:tab pos="7575550" algn="l"/>
                <a:tab pos="8489950" algn="l"/>
                <a:tab pos="9404350" algn="l"/>
                <a:tab pos="10318750" algn="l"/>
              </a:tabLst>
              <a:defRPr/>
            </a:pPr>
            <a:r>
              <a:rPr kumimoji="0" lang="de-DE" altLang="de-DE" sz="2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/>
              </a:rPr>
              <a:t>Tragen</a:t>
            </a:r>
          </a:p>
          <a:p>
            <a:pPr marL="436563" marR="0" lvl="0" indent="-436563" algn="l" defTabSz="449263" rtl="0" eaLnBrk="1" fontAlgn="base" latinLnBrk="0" hangingPunct="1">
              <a:lnSpc>
                <a:spcPct val="93000"/>
              </a:lnSpc>
              <a:spcBef>
                <a:spcPts val="575"/>
              </a:spcBef>
              <a:spcAft>
                <a:spcPct val="0"/>
              </a:spcAft>
              <a:buClr>
                <a:srgbClr val="FF8D2A"/>
              </a:buClr>
              <a:buSzPct val="100000"/>
              <a:buFont typeface="StarSymbol" charset="0"/>
              <a:buChar char="•"/>
              <a:tabLst>
                <a:tab pos="1174750" algn="l"/>
                <a:tab pos="2089150" algn="l"/>
                <a:tab pos="3003550" algn="l"/>
                <a:tab pos="3917950" algn="l"/>
                <a:tab pos="4832350" algn="l"/>
                <a:tab pos="5746750" algn="l"/>
                <a:tab pos="6661150" algn="l"/>
                <a:tab pos="7575550" algn="l"/>
                <a:tab pos="8489950" algn="l"/>
                <a:tab pos="9404350" algn="l"/>
                <a:tab pos="10318750" algn="l"/>
              </a:tabLst>
              <a:defRPr/>
            </a:pPr>
            <a:r>
              <a:rPr kumimoji="0" lang="de-DE" altLang="de-DE" sz="23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/>
                <a:cs typeface="+mn-cs"/>
              </a:rPr>
              <a:t>Verletzungen beim Transport mit dem Hubwagen</a:t>
            </a:r>
          </a:p>
          <a:p>
            <a:pPr marL="436563" marR="0" lvl="0" indent="-436563" algn="l" defTabSz="449263" rtl="0" eaLnBrk="1" fontAlgn="base" latinLnBrk="0" hangingPunct="1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0" algn="l"/>
                <a:tab pos="2089150" algn="l"/>
                <a:tab pos="3003550" algn="l"/>
                <a:tab pos="3917950" algn="l"/>
                <a:tab pos="4832350" algn="l"/>
                <a:tab pos="5746750" algn="l"/>
                <a:tab pos="6661150" algn="l"/>
                <a:tab pos="7575550" algn="l"/>
                <a:tab pos="8489950" algn="l"/>
                <a:tab pos="9404350" algn="l"/>
                <a:tab pos="10318750" algn="l"/>
              </a:tabLst>
              <a:defRPr/>
            </a:pPr>
            <a:endParaRPr kumimoji="0" lang="de-DE" altLang="de-DE" sz="21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Gothic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76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70997" y="332656"/>
            <a:ext cx="7848600" cy="1030287"/>
          </a:xfrm>
        </p:spPr>
        <p:txBody>
          <a:bodyPr/>
          <a:lstStyle/>
          <a:p>
            <a:r>
              <a:rPr lang="de-DE" dirty="0" smtClean="0"/>
              <a:t>Stolpern, Rutschen, Stürzen</a:t>
            </a:r>
            <a:br>
              <a:rPr lang="de-DE" dirty="0" smtClean="0"/>
            </a:br>
            <a:r>
              <a:rPr lang="de-DE" dirty="0" smtClean="0">
                <a:solidFill>
                  <a:srgbClr val="FF9933"/>
                </a:solidFill>
              </a:rPr>
              <a:t>z. B. weil der Weg versperrt ist …</a:t>
            </a:r>
            <a:endParaRPr lang="de-DE" dirty="0">
              <a:solidFill>
                <a:srgbClr val="FF9933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40" y="1410089"/>
            <a:ext cx="7721040" cy="4551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63340" y="6062371"/>
            <a:ext cx="43211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562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de-DE" alt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</a:rPr>
              <a:t>Bild: Werkstatt für behinderte Menschen der Stadt Nürnberg gGmbH</a:t>
            </a:r>
          </a:p>
        </p:txBody>
      </p:sp>
    </p:spTree>
    <p:extLst>
      <p:ext uri="{BB962C8B-B14F-4D97-AF65-F5344CB8AC3E}">
        <p14:creationId xmlns:p14="http://schemas.microsoft.com/office/powerpoint/2010/main" val="88536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70997" y="332656"/>
            <a:ext cx="7848600" cy="1030287"/>
          </a:xfrm>
        </p:spPr>
        <p:txBody>
          <a:bodyPr/>
          <a:lstStyle/>
          <a:p>
            <a:r>
              <a:rPr lang="de-DE" dirty="0" smtClean="0"/>
              <a:t>Stolpern, Rutschen, Stürzen</a:t>
            </a:r>
            <a:br>
              <a:rPr lang="de-DE" dirty="0" smtClean="0"/>
            </a:br>
            <a:r>
              <a:rPr lang="de-DE" dirty="0" smtClean="0">
                <a:solidFill>
                  <a:srgbClr val="FF9933"/>
                </a:solidFill>
              </a:rPr>
              <a:t>z. B. weil der Weg zu eng ist …</a:t>
            </a:r>
            <a:endParaRPr lang="de-DE" dirty="0">
              <a:solidFill>
                <a:srgbClr val="FF9933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52344" y="6062369"/>
            <a:ext cx="43211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562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de-DE" alt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</a:rPr>
              <a:t>Bild: Werkstatt für behinderte Menschen der Stadt Nürnberg gGmbH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99" y="1412776"/>
            <a:ext cx="7760849" cy="451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9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47700" y="472256"/>
            <a:ext cx="7848600" cy="1030287"/>
          </a:xfrm>
        </p:spPr>
        <p:txBody>
          <a:bodyPr/>
          <a:lstStyle/>
          <a:p>
            <a:r>
              <a:rPr lang="de-DE" dirty="0" smtClean="0"/>
              <a:t>Wie kann man Verletzungen durch Stolpern, Rutschen, Stürzen verhindern? </a:t>
            </a:r>
            <a:endParaRPr lang="de-DE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11560" y="1393006"/>
            <a:ext cx="8401050" cy="2368550"/>
          </a:xfrm>
          <a:prstGeom prst="rect">
            <a:avLst/>
          </a:prstGeom>
          <a:ln/>
        </p:spPr>
        <p:txBody>
          <a:bodyPr/>
          <a:lstStyle>
            <a:lvl1pPr marL="0" indent="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2682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l"/>
              <a:tabLst>
                <a:tab pos="266700" algn="l"/>
              </a:tabLst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2651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3275" indent="-2651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6325" indent="-2714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3525" indent="-2714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90725" indent="-2714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7925" indent="-2714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05125" indent="-2714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 defTabSz="914400">
              <a:buClr>
                <a:srgbClr val="FF8D2A"/>
              </a:buClr>
              <a:buSzTx/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kern="0" dirty="0" smtClean="0"/>
              <a:t>Für gute Beleuchtung sorgen</a:t>
            </a:r>
          </a:p>
          <a:p>
            <a:pPr marL="173038" indent="-173038" defTabSz="914400">
              <a:buClr>
                <a:srgbClr val="FF8D2A"/>
              </a:buClr>
              <a:buSzTx/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kern="0" dirty="0" smtClean="0"/>
              <a:t>Nichts im Verkehrs-Weg abstellen, auch nicht für kurze Zeit</a:t>
            </a:r>
          </a:p>
          <a:p>
            <a:pPr marL="173038" indent="-173038" defTabSz="914400">
              <a:buClr>
                <a:srgbClr val="FF8D2A"/>
              </a:buClr>
              <a:buSzTx/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kern="0" dirty="0" smtClean="0"/>
              <a:t>Flüssigkeiten (z.B. Wasser, Öl) immer sofort aufwischen</a:t>
            </a:r>
          </a:p>
          <a:p>
            <a:pPr marL="173038" indent="-173038" defTabSz="914400">
              <a:buClr>
                <a:srgbClr val="FF8D2A"/>
              </a:buClr>
              <a:buSzTx/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kern="0" dirty="0" smtClean="0"/>
              <a:t>Verkehrs-Wege immer sauber halten, z.B. durch Fegen</a:t>
            </a:r>
          </a:p>
          <a:p>
            <a:pPr marL="173038" indent="-173038" defTabSz="914400">
              <a:buClrTx/>
              <a:buSzTx/>
              <a:buFont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de-DE" altLang="de-DE" kern="0" dirty="0" smtClean="0"/>
          </a:p>
          <a:p>
            <a:pPr marL="173038" indent="-173038" defTabSz="914400">
              <a:buClrTx/>
              <a:buSzTx/>
              <a:buFont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de-DE" altLang="de-DE" kern="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2860749"/>
            <a:ext cx="53086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455738" y="6184974"/>
            <a:ext cx="466407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562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de-DE" altLang="de-DE" sz="1000"/>
              <a:t>Bild: Werkstatt für behinderte Menschen der Stadt Nürnberg gGmbH</a:t>
            </a: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 flipV="1">
            <a:off x="3177876" y="4293096"/>
            <a:ext cx="1360488" cy="1716088"/>
          </a:xfrm>
          <a:prstGeom prst="line">
            <a:avLst/>
          </a:prstGeom>
          <a:noFill/>
          <a:ln w="7632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7532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Gefährdungen </a:t>
            </a:r>
            <a:endParaRPr lang="de-DE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31875" y="1677988"/>
            <a:ext cx="7197725" cy="445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0286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fontAlgn="base">
              <a:lnSpc>
                <a:spcPct val="93000"/>
              </a:lnSpc>
              <a:spcBef>
                <a:spcPts val="5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100" b="1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fontAlgn="base">
              <a:lnSpc>
                <a:spcPct val="93000"/>
              </a:lnSpc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900" b="1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fontAlgn="base">
              <a:lnSpc>
                <a:spcPct val="93000"/>
              </a:lnSpc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0" b="1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fontAlgn="base">
              <a:lnSpc>
                <a:spcPct val="93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 b="1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 b="1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 b="1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 b="1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 b="1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436563" indent="-436563">
              <a:buClr>
                <a:srgbClr val="FF8D2A"/>
              </a:buClr>
              <a:buFont typeface="Times New Roman" pitchFamily="16" charset="0"/>
              <a:buChar char="•"/>
              <a:tabLst>
                <a:tab pos="1174750" algn="l"/>
                <a:tab pos="2089150" algn="l"/>
                <a:tab pos="3003550" algn="l"/>
                <a:tab pos="3917950" algn="l"/>
                <a:tab pos="4832350" algn="l"/>
                <a:tab pos="5746750" algn="l"/>
                <a:tab pos="6661150" algn="l"/>
                <a:tab pos="7575550" algn="l"/>
                <a:tab pos="8489950" algn="l"/>
                <a:tab pos="9404350" algn="l"/>
                <a:tab pos="10318750" algn="l"/>
              </a:tabLst>
            </a:pPr>
            <a:r>
              <a:rPr lang="de-DE" altLang="de-DE" kern="0" dirty="0" smtClean="0">
                <a:ea typeface="MS Gothic"/>
              </a:rPr>
              <a:t>Verletzungen </a:t>
            </a:r>
            <a:r>
              <a:rPr lang="de-DE" altLang="de-DE" kern="0" dirty="0">
                <a:ea typeface="MS Gothic"/>
              </a:rPr>
              <a:t>durch</a:t>
            </a:r>
          </a:p>
          <a:p>
            <a:pPr marL="752475" lvl="1" indent="-398463">
              <a:buClr>
                <a:srgbClr val="99BE48"/>
              </a:buClr>
              <a:buFont typeface="Wingdings" charset="2"/>
              <a:buChar char=""/>
              <a:tabLst>
                <a:tab pos="1174750" algn="l"/>
                <a:tab pos="2089150" algn="l"/>
                <a:tab pos="3003550" algn="l"/>
                <a:tab pos="3917950" algn="l"/>
                <a:tab pos="4832350" algn="l"/>
                <a:tab pos="5746750" algn="l"/>
                <a:tab pos="6661150" algn="l"/>
                <a:tab pos="7575550" algn="l"/>
                <a:tab pos="8489950" algn="l"/>
                <a:tab pos="9404350" algn="l"/>
                <a:tab pos="10318750" algn="l"/>
              </a:tabLst>
            </a:pPr>
            <a:r>
              <a:rPr lang="de-DE" altLang="de-DE" kern="0" dirty="0">
                <a:solidFill>
                  <a:schemeClr val="tx1"/>
                </a:solidFill>
                <a:ea typeface="MS Gothic"/>
              </a:rPr>
              <a:t>Stolpern</a:t>
            </a:r>
          </a:p>
          <a:p>
            <a:pPr marL="752475" lvl="1" indent="-398463">
              <a:buClr>
                <a:srgbClr val="99BE48"/>
              </a:buClr>
              <a:buFont typeface="Wingdings" charset="2"/>
              <a:buChar char=""/>
              <a:tabLst>
                <a:tab pos="1174750" algn="l"/>
                <a:tab pos="2089150" algn="l"/>
                <a:tab pos="3003550" algn="l"/>
                <a:tab pos="3917950" algn="l"/>
                <a:tab pos="4832350" algn="l"/>
                <a:tab pos="5746750" algn="l"/>
                <a:tab pos="6661150" algn="l"/>
                <a:tab pos="7575550" algn="l"/>
                <a:tab pos="8489950" algn="l"/>
                <a:tab pos="9404350" algn="l"/>
                <a:tab pos="10318750" algn="l"/>
              </a:tabLst>
            </a:pPr>
            <a:r>
              <a:rPr lang="de-DE" altLang="de-DE" kern="0" dirty="0">
                <a:solidFill>
                  <a:schemeClr val="tx1"/>
                </a:solidFill>
                <a:ea typeface="MS Gothic"/>
              </a:rPr>
              <a:t>Rutschen</a:t>
            </a:r>
          </a:p>
          <a:p>
            <a:pPr marL="752475" lvl="1" indent="-398463">
              <a:buClr>
                <a:srgbClr val="99BE48"/>
              </a:buClr>
              <a:buFont typeface="Wingdings" charset="2"/>
              <a:buChar char=""/>
              <a:tabLst>
                <a:tab pos="1174750" algn="l"/>
                <a:tab pos="2089150" algn="l"/>
                <a:tab pos="3003550" algn="l"/>
                <a:tab pos="3917950" algn="l"/>
                <a:tab pos="4832350" algn="l"/>
                <a:tab pos="5746750" algn="l"/>
                <a:tab pos="6661150" algn="l"/>
                <a:tab pos="7575550" algn="l"/>
                <a:tab pos="8489950" algn="l"/>
                <a:tab pos="9404350" algn="l"/>
                <a:tab pos="10318750" algn="l"/>
              </a:tabLst>
            </a:pPr>
            <a:r>
              <a:rPr lang="de-DE" altLang="de-DE" kern="0" dirty="0">
                <a:solidFill>
                  <a:schemeClr val="tx1"/>
                </a:solidFill>
                <a:ea typeface="MS Gothic"/>
              </a:rPr>
              <a:t>Stürzen</a:t>
            </a:r>
          </a:p>
          <a:p>
            <a:pPr marL="436563" indent="-436563">
              <a:buClr>
                <a:srgbClr val="FF8D2A"/>
              </a:buClr>
              <a:buFont typeface="StarSymbol" charset="0"/>
              <a:buChar char="•"/>
              <a:tabLst>
                <a:tab pos="1174750" algn="l"/>
                <a:tab pos="2089150" algn="l"/>
                <a:tab pos="3003550" algn="l"/>
                <a:tab pos="3917950" algn="l"/>
                <a:tab pos="4832350" algn="l"/>
                <a:tab pos="5746750" algn="l"/>
                <a:tab pos="6661150" algn="l"/>
                <a:tab pos="7575550" algn="l"/>
                <a:tab pos="8489950" algn="l"/>
                <a:tab pos="9404350" algn="l"/>
                <a:tab pos="10318750" algn="l"/>
              </a:tabLst>
            </a:pPr>
            <a:r>
              <a:rPr lang="de-DE" altLang="de-DE" kern="0" dirty="0" smtClean="0">
                <a:solidFill>
                  <a:srgbClr val="FF9933"/>
                </a:solidFill>
                <a:ea typeface="MS Gothic"/>
              </a:rPr>
              <a:t>Fuß-Verletzungen </a:t>
            </a:r>
            <a:r>
              <a:rPr lang="de-DE" altLang="de-DE" kern="0" dirty="0">
                <a:solidFill>
                  <a:srgbClr val="FF9933"/>
                </a:solidFill>
                <a:ea typeface="MS Gothic"/>
              </a:rPr>
              <a:t>durch Herabfallen schwerer Teile</a:t>
            </a:r>
          </a:p>
          <a:p>
            <a:pPr marL="436563" indent="-436563">
              <a:buClr>
                <a:srgbClr val="FF8D2A"/>
              </a:buClr>
              <a:buFont typeface="StarSymbol" charset="0"/>
              <a:buChar char="•"/>
              <a:tabLst>
                <a:tab pos="1174750" algn="l"/>
                <a:tab pos="2089150" algn="l"/>
                <a:tab pos="3003550" algn="l"/>
                <a:tab pos="3917950" algn="l"/>
                <a:tab pos="4832350" algn="l"/>
                <a:tab pos="5746750" algn="l"/>
                <a:tab pos="6661150" algn="l"/>
                <a:tab pos="7575550" algn="l"/>
                <a:tab pos="8489950" algn="l"/>
                <a:tab pos="9404350" algn="l"/>
                <a:tab pos="10318750" algn="l"/>
              </a:tabLst>
            </a:pPr>
            <a:r>
              <a:rPr lang="de-DE" altLang="de-DE" kern="0" dirty="0">
                <a:ea typeface="MS Gothic"/>
              </a:rPr>
              <a:t>Erkrankungen der Wirbelsäule durch schweres</a:t>
            </a:r>
          </a:p>
          <a:p>
            <a:pPr marL="752475" lvl="1" indent="-398463">
              <a:buClr>
                <a:srgbClr val="99BE48"/>
              </a:buClr>
              <a:buFont typeface="Wingdings" charset="2"/>
              <a:buChar char=""/>
              <a:tabLst>
                <a:tab pos="1174750" algn="l"/>
                <a:tab pos="2089150" algn="l"/>
                <a:tab pos="3003550" algn="l"/>
                <a:tab pos="3917950" algn="l"/>
                <a:tab pos="4832350" algn="l"/>
                <a:tab pos="5746750" algn="l"/>
                <a:tab pos="6661150" algn="l"/>
                <a:tab pos="7575550" algn="l"/>
                <a:tab pos="8489950" algn="l"/>
                <a:tab pos="9404350" algn="l"/>
                <a:tab pos="10318750" algn="l"/>
              </a:tabLst>
            </a:pPr>
            <a:r>
              <a:rPr lang="de-DE" altLang="de-DE" kern="0" dirty="0">
                <a:ea typeface="MS Gothic"/>
              </a:rPr>
              <a:t>Heben</a:t>
            </a:r>
          </a:p>
          <a:p>
            <a:pPr marL="752475" lvl="1" indent="-398463">
              <a:buClr>
                <a:srgbClr val="99BE48"/>
              </a:buClr>
              <a:buFont typeface="Wingdings" charset="2"/>
              <a:buChar char=""/>
              <a:tabLst>
                <a:tab pos="1174750" algn="l"/>
                <a:tab pos="2089150" algn="l"/>
                <a:tab pos="3003550" algn="l"/>
                <a:tab pos="3917950" algn="l"/>
                <a:tab pos="4832350" algn="l"/>
                <a:tab pos="5746750" algn="l"/>
                <a:tab pos="6661150" algn="l"/>
                <a:tab pos="7575550" algn="l"/>
                <a:tab pos="8489950" algn="l"/>
                <a:tab pos="9404350" algn="l"/>
                <a:tab pos="10318750" algn="l"/>
              </a:tabLst>
            </a:pPr>
            <a:r>
              <a:rPr lang="de-DE" altLang="de-DE" kern="0" dirty="0">
                <a:ea typeface="MS Gothic"/>
              </a:rPr>
              <a:t>Tragen</a:t>
            </a:r>
          </a:p>
          <a:p>
            <a:pPr marL="436563" indent="-436563">
              <a:buClr>
                <a:srgbClr val="FF8D2A"/>
              </a:buClr>
              <a:buFont typeface="StarSymbol" charset="0"/>
              <a:buChar char="•"/>
              <a:tabLst>
                <a:tab pos="1174750" algn="l"/>
                <a:tab pos="2089150" algn="l"/>
                <a:tab pos="3003550" algn="l"/>
                <a:tab pos="3917950" algn="l"/>
                <a:tab pos="4832350" algn="l"/>
                <a:tab pos="5746750" algn="l"/>
                <a:tab pos="6661150" algn="l"/>
                <a:tab pos="7575550" algn="l"/>
                <a:tab pos="8489950" algn="l"/>
                <a:tab pos="9404350" algn="l"/>
                <a:tab pos="10318750" algn="l"/>
              </a:tabLst>
            </a:pPr>
            <a:r>
              <a:rPr lang="de-DE" altLang="de-DE" kern="0" dirty="0">
                <a:ea typeface="MS Gothic"/>
              </a:rPr>
              <a:t>Verletzungen beim Transport mit dem Hubwagen</a:t>
            </a:r>
          </a:p>
          <a:p>
            <a:pPr marL="436563" indent="-436563">
              <a:spcBef>
                <a:spcPts val="525"/>
              </a:spcBef>
              <a:buClrTx/>
              <a:buSzTx/>
              <a:buFontTx/>
              <a:buNone/>
              <a:tabLst>
                <a:tab pos="1174750" algn="l"/>
                <a:tab pos="2089150" algn="l"/>
                <a:tab pos="3003550" algn="l"/>
                <a:tab pos="3917950" algn="l"/>
                <a:tab pos="4832350" algn="l"/>
                <a:tab pos="5746750" algn="l"/>
                <a:tab pos="6661150" algn="l"/>
                <a:tab pos="7575550" algn="l"/>
                <a:tab pos="8489950" algn="l"/>
                <a:tab pos="9404350" algn="l"/>
                <a:tab pos="10318750" algn="l"/>
              </a:tabLst>
            </a:pPr>
            <a:endParaRPr lang="de-DE" altLang="de-DE" sz="2100" kern="0" dirty="0">
              <a:ea typeface="MS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8560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70997" y="332656"/>
            <a:ext cx="7848600" cy="1030287"/>
          </a:xfrm>
        </p:spPr>
        <p:txBody>
          <a:bodyPr/>
          <a:lstStyle/>
          <a:p>
            <a:r>
              <a:rPr lang="de-DE" dirty="0" smtClean="0"/>
              <a:t>Fuß-Verletzungen durch Herabfallen</a:t>
            </a:r>
            <a:br>
              <a:rPr lang="de-DE" dirty="0" smtClean="0"/>
            </a:br>
            <a:r>
              <a:rPr lang="de-DE" dirty="0" smtClean="0">
                <a:solidFill>
                  <a:srgbClr val="FF9933"/>
                </a:solidFill>
              </a:rPr>
              <a:t>schwerer Kisten …</a:t>
            </a:r>
            <a:br>
              <a:rPr lang="de-DE" dirty="0" smtClean="0">
                <a:solidFill>
                  <a:srgbClr val="FF9933"/>
                </a:solidFill>
              </a:rPr>
            </a:br>
            <a:endParaRPr lang="de-DE" dirty="0">
              <a:solidFill>
                <a:srgbClr val="FF9933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85821" y="6222595"/>
            <a:ext cx="43211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562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de-DE" alt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</a:rPr>
              <a:t>Bild: Werkstatt für behinderte Menschen der Stadt Nürnberg gGmbH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56101"/>
            <a:ext cx="7686675" cy="482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85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70997" y="332656"/>
            <a:ext cx="7848600" cy="1030287"/>
          </a:xfrm>
        </p:spPr>
        <p:txBody>
          <a:bodyPr/>
          <a:lstStyle/>
          <a:p>
            <a:r>
              <a:rPr lang="de-DE" dirty="0" smtClean="0"/>
              <a:t>Fuß-Verletzungen durch Herabfallen</a:t>
            </a:r>
            <a:br>
              <a:rPr lang="de-DE" dirty="0" smtClean="0"/>
            </a:br>
            <a:r>
              <a:rPr lang="de-DE" dirty="0" smtClean="0">
                <a:solidFill>
                  <a:srgbClr val="FF9933"/>
                </a:solidFill>
              </a:rPr>
              <a:t>von Stanz-Werkzeugen …</a:t>
            </a:r>
            <a:br>
              <a:rPr lang="de-DE" dirty="0" smtClean="0">
                <a:solidFill>
                  <a:srgbClr val="FF9933"/>
                </a:solidFill>
              </a:rPr>
            </a:br>
            <a:endParaRPr lang="de-DE" dirty="0">
              <a:solidFill>
                <a:srgbClr val="FF9933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80774" y="6071840"/>
            <a:ext cx="43211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562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de-DE" alt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</a:rPr>
              <a:t>Bild: Werkstatt für behinderte Menschen der Stadt Nürnberg gGmbH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1323629"/>
            <a:ext cx="7523162" cy="474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Line 3"/>
          <p:cNvSpPr>
            <a:spLocks noChangeShapeType="1"/>
          </p:cNvSpPr>
          <p:nvPr/>
        </p:nvSpPr>
        <p:spPr bwMode="auto">
          <a:xfrm flipH="1">
            <a:off x="3347864" y="3356992"/>
            <a:ext cx="455612" cy="1863725"/>
          </a:xfrm>
          <a:prstGeom prst="line">
            <a:avLst/>
          </a:prstGeom>
          <a:noFill/>
          <a:ln w="6336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9834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47700" y="472256"/>
            <a:ext cx="7848600" cy="1030287"/>
          </a:xfrm>
        </p:spPr>
        <p:txBody>
          <a:bodyPr/>
          <a:lstStyle/>
          <a:p>
            <a:r>
              <a:rPr lang="de-DE" dirty="0" smtClean="0"/>
              <a:t>Wie kann man Fuß-Verletzungen durch Herabfallen schwerer Teile verhindern? </a:t>
            </a:r>
            <a:endParaRPr lang="de-DE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11560" y="1408904"/>
            <a:ext cx="8401050" cy="2368550"/>
          </a:xfrm>
          <a:prstGeom prst="rect">
            <a:avLst/>
          </a:prstGeom>
          <a:ln/>
        </p:spPr>
        <p:txBody>
          <a:bodyPr/>
          <a:lstStyle>
            <a:lvl1pPr marL="0" indent="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2682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l"/>
              <a:tabLst>
                <a:tab pos="266700" algn="l"/>
              </a:tabLst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2651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3275" indent="-2651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6325" indent="-2714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3525" indent="-2714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90725" indent="-2714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7925" indent="-2714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05125" indent="-2714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 defTabSz="914400">
              <a:buClr>
                <a:srgbClr val="FF8D2A"/>
              </a:buClr>
              <a:buSzTx/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kern="0" dirty="0" smtClean="0">
                <a:solidFill>
                  <a:srgbClr val="000000"/>
                </a:solidFill>
              </a:rPr>
              <a:t>Immer </a:t>
            </a:r>
            <a:r>
              <a:rPr lang="de-DE" altLang="de-DE" kern="0" dirty="0" smtClean="0">
                <a:solidFill>
                  <a:srgbClr val="FF9933"/>
                </a:solidFill>
              </a:rPr>
              <a:t>Sicherheits-Schuhe</a:t>
            </a:r>
            <a:r>
              <a:rPr lang="de-DE" altLang="de-DE" kern="0" dirty="0" smtClean="0">
                <a:solidFill>
                  <a:srgbClr val="000000"/>
                </a:solidFill>
              </a:rPr>
              <a:t> tragen</a:t>
            </a:r>
          </a:p>
          <a:p>
            <a:pPr marL="173038" indent="-173038" defTabSz="914400">
              <a:buClr>
                <a:srgbClr val="FF8D2A"/>
              </a:buClr>
              <a:buSzTx/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kern="0" dirty="0" smtClean="0">
                <a:solidFill>
                  <a:srgbClr val="000000"/>
                </a:solidFill>
              </a:rPr>
              <a:t>Ordnung halten am Arbeitsplatz</a:t>
            </a:r>
          </a:p>
          <a:p>
            <a:pPr marL="173038" indent="-173038" defTabSz="914400">
              <a:buClr>
                <a:srgbClr val="FF8D2A"/>
              </a:buClr>
              <a:buSzTx/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altLang="de-DE" kern="0" dirty="0" smtClean="0">
                <a:solidFill>
                  <a:srgbClr val="000000"/>
                </a:solidFill>
              </a:rPr>
              <a:t>Material und Werkzeuge sorgfältig ablegen und stapeln</a:t>
            </a:r>
          </a:p>
          <a:p>
            <a:pPr marL="173038" indent="-173038" defTabSz="914400"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de-DE" altLang="de-DE" kern="0" dirty="0" smtClean="0">
              <a:solidFill>
                <a:srgbClr val="000000"/>
              </a:solidFill>
            </a:endParaRPr>
          </a:p>
          <a:p>
            <a:pPr marL="173038" indent="-173038" defTabSz="914400"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de-DE" altLang="de-DE" kern="0" dirty="0">
              <a:solidFill>
                <a:srgbClr val="00000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043608" y="6167452"/>
            <a:ext cx="466407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562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de-DE" altLang="de-DE" sz="1000" dirty="0"/>
              <a:t>Bild: Werkstatt für behinderte Menschen der Stadt Nürnberg gGmbH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13647"/>
            <a:ext cx="5694363" cy="343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1926258" y="3466122"/>
            <a:ext cx="2141538" cy="1960562"/>
          </a:xfrm>
          <a:prstGeom prst="ellipse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4186858" y="3610584"/>
            <a:ext cx="2141538" cy="1960563"/>
          </a:xfrm>
          <a:prstGeom prst="ellipse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3525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GW">
  <a:themeElements>
    <a:clrScheme name="BGW 1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FCB135"/>
      </a:accent1>
      <a:accent2>
        <a:srgbClr val="FED790"/>
      </a:accent2>
      <a:accent3>
        <a:srgbClr val="FFFFFF"/>
      </a:accent3>
      <a:accent4>
        <a:srgbClr val="000000"/>
      </a:accent4>
      <a:accent5>
        <a:srgbClr val="FDD5AE"/>
      </a:accent5>
      <a:accent6>
        <a:srgbClr val="E6C382"/>
      </a:accent6>
      <a:hlink>
        <a:srgbClr val="FFEDC7"/>
      </a:hlink>
      <a:folHlink>
        <a:srgbClr val="666666"/>
      </a:folHlink>
    </a:clrScheme>
    <a:fontScheme name="BGW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1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>
            <a:schemeClr val="accent1"/>
          </a:buClr>
          <a:buSzTx/>
          <a:buFont typeface="Wingdings" pitchFamily="2" charset="2"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1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>
            <a:schemeClr val="accent1"/>
          </a:buClr>
          <a:buSzTx/>
          <a:buFont typeface="Wingdings" pitchFamily="2" charset="2"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GW 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CB135"/>
        </a:accent1>
        <a:accent2>
          <a:srgbClr val="FED790"/>
        </a:accent2>
        <a:accent3>
          <a:srgbClr val="FFFFFF"/>
        </a:accent3>
        <a:accent4>
          <a:srgbClr val="000000"/>
        </a:accent4>
        <a:accent5>
          <a:srgbClr val="FDD5AE"/>
        </a:accent5>
        <a:accent6>
          <a:srgbClr val="E6C382"/>
        </a:accent6>
        <a:hlink>
          <a:srgbClr val="FFEDC7"/>
        </a:hlink>
        <a:folHlink>
          <a:srgbClr val="6666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386</Words>
  <Application>Microsoft Office PowerPoint</Application>
  <PresentationFormat>Bildschirmpräsentation (4:3)</PresentationFormat>
  <Paragraphs>78</Paragraphs>
  <Slides>17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BGW</vt:lpstr>
      <vt:lpstr>Inner-betrieblicher Transport </vt:lpstr>
      <vt:lpstr>Gefährdungen </vt:lpstr>
      <vt:lpstr>Stolpern, Rutschen, Stürzen z. B. weil der Weg versperrt ist …</vt:lpstr>
      <vt:lpstr>Stolpern, Rutschen, Stürzen z. B. weil der Weg zu eng ist …</vt:lpstr>
      <vt:lpstr>Wie kann man Verletzungen durch Stolpern, Rutschen, Stürzen verhindern? </vt:lpstr>
      <vt:lpstr>Gefährdungen </vt:lpstr>
      <vt:lpstr>Fuß-Verletzungen durch Herabfallen schwerer Kisten … </vt:lpstr>
      <vt:lpstr>Fuß-Verletzungen durch Herabfallen von Stanz-Werkzeugen … </vt:lpstr>
      <vt:lpstr>Wie kann man Fuß-Verletzungen durch Herabfallen schwerer Teile verhindern? </vt:lpstr>
      <vt:lpstr>Gefährdungen </vt:lpstr>
      <vt:lpstr>Erkrankungen der Wirbelsäule durch falsches Heben … </vt:lpstr>
      <vt:lpstr>Erkrankungen der Wirbelsäule durch falsches Tragen … </vt:lpstr>
      <vt:lpstr>Wie kann man Verletzungen der Wirbelsäule durch schweres Heben und tragen verhindern? </vt:lpstr>
      <vt:lpstr>Gefährdungen </vt:lpstr>
      <vt:lpstr>Verletzungen beim Transport mit dem Hubwagen  durch ungeeignete Schuhe … </vt:lpstr>
      <vt:lpstr>Verletzungen beim Transport mit dem Hubwagen  durch ungeeignete Schuhe … </vt:lpstr>
      <vt:lpstr>Wie kann man Verletzungen beim Transport mit dem Hubwagen verhindern? </vt:lpstr>
    </vt:vector>
  </TitlesOfParts>
  <Company>BGW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subject>Thema</dc:subject>
  <dc:creator>BGW</dc:creator>
  <dc:description>Template: 2010-09-23</dc:description>
  <cp:lastModifiedBy>Susanne Woite</cp:lastModifiedBy>
  <cp:revision>34</cp:revision>
  <dcterms:created xsi:type="dcterms:W3CDTF">2010-08-10T13:20:42Z</dcterms:created>
  <dcterms:modified xsi:type="dcterms:W3CDTF">2016-04-21T06:54:33Z</dcterms:modified>
</cp:coreProperties>
</file>