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87" r:id="rId2"/>
    <p:sldId id="288" r:id="rId3"/>
    <p:sldId id="289" r:id="rId4"/>
    <p:sldId id="290" r:id="rId5"/>
    <p:sldId id="291" r:id="rId6"/>
    <p:sldId id="292" r:id="rId7"/>
    <p:sldId id="293" r:id="rId8"/>
    <p:sldId id="294" r:id="rId9"/>
    <p:sldId id="295" r:id="rId10"/>
  </p:sldIdLst>
  <p:sldSz cx="9144000" cy="6858000" type="screen4x3"/>
  <p:notesSz cx="6858000" cy="9144000"/>
  <p:defaultTextStyle>
    <a:defPPr>
      <a:defRPr lang="de-DE"/>
    </a:defPPr>
    <a:lvl1pPr algn="ctr" rtl="0" fontAlgn="base">
      <a:lnSpc>
        <a:spcPct val="110000"/>
      </a:lnSpc>
      <a:spcBef>
        <a:spcPct val="0"/>
      </a:spcBef>
      <a:spcAft>
        <a:spcPct val="0"/>
      </a:spcAft>
      <a:buClr>
        <a:schemeClr val="accent1"/>
      </a:buClr>
      <a:buFont typeface="Wingdings" pitchFamily="2" charset="2"/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fontAlgn="base">
      <a:lnSpc>
        <a:spcPct val="110000"/>
      </a:lnSpc>
      <a:spcBef>
        <a:spcPct val="0"/>
      </a:spcBef>
      <a:spcAft>
        <a:spcPct val="0"/>
      </a:spcAft>
      <a:buClr>
        <a:schemeClr val="accent1"/>
      </a:buClr>
      <a:buFont typeface="Wingdings" pitchFamily="2" charset="2"/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fontAlgn="base">
      <a:lnSpc>
        <a:spcPct val="110000"/>
      </a:lnSpc>
      <a:spcBef>
        <a:spcPct val="0"/>
      </a:spcBef>
      <a:spcAft>
        <a:spcPct val="0"/>
      </a:spcAft>
      <a:buClr>
        <a:schemeClr val="accent1"/>
      </a:buClr>
      <a:buFont typeface="Wingdings" pitchFamily="2" charset="2"/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fontAlgn="base">
      <a:lnSpc>
        <a:spcPct val="110000"/>
      </a:lnSpc>
      <a:spcBef>
        <a:spcPct val="0"/>
      </a:spcBef>
      <a:spcAft>
        <a:spcPct val="0"/>
      </a:spcAft>
      <a:buClr>
        <a:schemeClr val="accent1"/>
      </a:buClr>
      <a:buFont typeface="Wingdings" pitchFamily="2" charset="2"/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fontAlgn="base">
      <a:lnSpc>
        <a:spcPct val="110000"/>
      </a:lnSpc>
      <a:spcBef>
        <a:spcPct val="0"/>
      </a:spcBef>
      <a:spcAft>
        <a:spcPct val="0"/>
      </a:spcAft>
      <a:buClr>
        <a:schemeClr val="accent1"/>
      </a:buClr>
      <a:buFont typeface="Wingdings" pitchFamily="2" charset="2"/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83" autoAdjust="0"/>
    <p:restoredTop sz="94652" autoAdjust="0"/>
  </p:normalViewPr>
  <p:slideViewPr>
    <p:cSldViewPr>
      <p:cViewPr>
        <p:scale>
          <a:sx n="80" d="100"/>
          <a:sy n="80" d="100"/>
        </p:scale>
        <p:origin x="-58" y="-864"/>
      </p:cViewPr>
      <p:guideLst>
        <p:guide orient="horz" pos="1117"/>
        <p:guide orient="horz" pos="3702"/>
        <p:guide pos="2971"/>
        <p:guide pos="5602"/>
        <p:guide pos="5352"/>
        <p:guide pos="2789"/>
        <p:guide pos="40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FontTx/>
              <a:buNone/>
              <a:defRPr sz="1200"/>
            </a:lvl1pPr>
          </a:lstStyle>
          <a:p>
            <a:fld id="{4AD215E0-177D-4FD7-97A4-9750EE59829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FontTx/>
              <a:buNone/>
              <a:defRPr sz="1200"/>
            </a:lvl1pPr>
          </a:lstStyle>
          <a:p>
            <a:fld id="{4EBF1F6D-6595-4BBD-9C38-33B9DA0F25BC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0853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47700" y="596900"/>
            <a:ext cx="7848600" cy="10382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47700" y="1682750"/>
            <a:ext cx="7848600" cy="3617913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gray">
          <a:xfrm>
            <a:off x="0" y="0"/>
            <a:ext cx="2268538" cy="1889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4589" name="Rectangle 13"/>
          <p:cNvSpPr>
            <a:spLocks noChangeArrowheads="1"/>
          </p:cNvSpPr>
          <p:nvPr userDrawn="1"/>
        </p:nvSpPr>
        <p:spPr bwMode="gray">
          <a:xfrm>
            <a:off x="2268538" y="0"/>
            <a:ext cx="6875462" cy="1889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252000" anchor="ctr"/>
          <a:lstStyle/>
          <a:p>
            <a:pPr algn="r">
              <a:lnSpc>
                <a:spcPct val="100000"/>
              </a:lnSpc>
              <a:buClrTx/>
              <a:buFontTx/>
              <a:buNone/>
            </a:pPr>
            <a:r>
              <a:rPr lang="de-DE" sz="800"/>
              <a:t>www.bgw-online.de</a:t>
            </a:r>
          </a:p>
        </p:txBody>
      </p:sp>
      <p:pic>
        <p:nvPicPr>
          <p:cNvPr id="7" name="Picture 17" descr="PPT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424738" y="6169025"/>
            <a:ext cx="107950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5691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7700" y="598488"/>
            <a:ext cx="7848600" cy="2901950"/>
          </a:xfrm>
        </p:spPr>
        <p:txBody>
          <a:bodyPr anchor="b" anchorCtr="0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7181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647700" y="598488"/>
            <a:ext cx="7848600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647700" y="1684338"/>
            <a:ext cx="7848600" cy="419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pic>
        <p:nvPicPr>
          <p:cNvPr id="1041" name="Picture 17" descr="PPT_Logo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424738" y="6169025"/>
            <a:ext cx="107950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/>
          <p:cNvSpPr>
            <a:spLocks noChangeArrowheads="1"/>
          </p:cNvSpPr>
          <p:nvPr userDrawn="1"/>
        </p:nvSpPr>
        <p:spPr bwMode="gray">
          <a:xfrm>
            <a:off x="0" y="0"/>
            <a:ext cx="2268538" cy="1889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Rectangle 13"/>
          <p:cNvSpPr>
            <a:spLocks noChangeArrowheads="1"/>
          </p:cNvSpPr>
          <p:nvPr userDrawn="1"/>
        </p:nvSpPr>
        <p:spPr bwMode="gray">
          <a:xfrm>
            <a:off x="2268538" y="0"/>
            <a:ext cx="6875462" cy="1889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252000" anchor="ctr"/>
          <a:lstStyle/>
          <a:p>
            <a:pPr algn="r">
              <a:lnSpc>
                <a:spcPct val="100000"/>
              </a:lnSpc>
              <a:buClrTx/>
              <a:buFontTx/>
              <a:buNone/>
            </a:pPr>
            <a:r>
              <a:rPr lang="de-DE" sz="800"/>
              <a:t>www.bgw-online.de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fontAlgn="base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cs typeface="Arial" charset="0"/>
        </a:defRPr>
      </a:lvl2pPr>
      <a:lvl3pPr algn="l" rtl="0" fontAlgn="base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cs typeface="Arial" charset="0"/>
        </a:defRPr>
      </a:lvl3pPr>
      <a:lvl4pPr algn="l" rtl="0" fontAlgn="base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cs typeface="Arial" charset="0"/>
        </a:defRPr>
      </a:lvl4pPr>
      <a:lvl5pPr algn="l" rtl="0" fontAlgn="base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fontAlgn="base">
        <a:lnSpc>
          <a:spcPct val="110000"/>
        </a:lnSpc>
        <a:spcBef>
          <a:spcPct val="0"/>
        </a:spcBef>
        <a:spcAft>
          <a:spcPct val="0"/>
        </a:spcAft>
        <a:tabLst>
          <a:tab pos="266700" algn="l"/>
        </a:tabLs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69875" indent="-268288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pitchFamily="2" charset="2"/>
        <a:buChar char="l"/>
        <a:tabLst>
          <a:tab pos="266700" algn="l"/>
        </a:tabLst>
        <a:defRPr sz="2000" b="1">
          <a:solidFill>
            <a:schemeClr val="tx1"/>
          </a:solidFill>
          <a:latin typeface="+mn-lt"/>
          <a:cs typeface="+mn-cs"/>
        </a:defRPr>
      </a:lvl2pPr>
      <a:lvl3pPr marL="536575" indent="-265113" algn="l" rtl="0" fontAlgn="base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−"/>
        <a:tabLst>
          <a:tab pos="266700" algn="l"/>
        </a:tabLst>
        <a:defRPr sz="2000">
          <a:solidFill>
            <a:schemeClr val="tx1"/>
          </a:solidFill>
          <a:latin typeface="+mn-lt"/>
          <a:cs typeface="+mn-cs"/>
        </a:defRPr>
      </a:lvl3pPr>
      <a:lvl4pPr marL="803275" indent="-265113" algn="l" rtl="0" fontAlgn="base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−"/>
        <a:tabLst>
          <a:tab pos="266700" algn="l"/>
        </a:tabLst>
        <a:defRPr sz="2000">
          <a:solidFill>
            <a:schemeClr val="tx1"/>
          </a:solidFill>
          <a:latin typeface="+mn-lt"/>
          <a:cs typeface="+mn-cs"/>
        </a:defRPr>
      </a:lvl4pPr>
      <a:lvl5pPr marL="1076325" indent="-271463" algn="l" rtl="0" fontAlgn="base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−"/>
        <a:tabLst>
          <a:tab pos="266700" algn="l"/>
        </a:tabLst>
        <a:defRPr sz="2000">
          <a:solidFill>
            <a:schemeClr val="tx1"/>
          </a:solidFill>
          <a:latin typeface="+mn-lt"/>
          <a:cs typeface="+mn-cs"/>
        </a:defRPr>
      </a:lvl5pPr>
      <a:lvl6pPr marL="1533525" indent="-271463" algn="l" rtl="0" fontAlgn="base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−"/>
        <a:tabLst>
          <a:tab pos="266700" algn="l"/>
        </a:tabLst>
        <a:defRPr sz="2000">
          <a:solidFill>
            <a:schemeClr val="tx1"/>
          </a:solidFill>
          <a:latin typeface="+mn-lt"/>
          <a:cs typeface="+mn-cs"/>
        </a:defRPr>
      </a:lvl6pPr>
      <a:lvl7pPr marL="1990725" indent="-271463" algn="l" rtl="0" fontAlgn="base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−"/>
        <a:tabLst>
          <a:tab pos="266700" algn="l"/>
        </a:tabLst>
        <a:defRPr sz="2000">
          <a:solidFill>
            <a:schemeClr val="tx1"/>
          </a:solidFill>
          <a:latin typeface="+mn-lt"/>
          <a:cs typeface="+mn-cs"/>
        </a:defRPr>
      </a:lvl7pPr>
      <a:lvl8pPr marL="2447925" indent="-271463" algn="l" rtl="0" fontAlgn="base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−"/>
        <a:tabLst>
          <a:tab pos="266700" algn="l"/>
        </a:tabLst>
        <a:defRPr sz="2000">
          <a:solidFill>
            <a:schemeClr val="tx1"/>
          </a:solidFill>
          <a:latin typeface="+mn-lt"/>
          <a:cs typeface="+mn-cs"/>
        </a:defRPr>
      </a:lvl8pPr>
      <a:lvl9pPr marL="2905125" indent="-271463" algn="l" rtl="0" fontAlgn="base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−"/>
        <a:tabLst>
          <a:tab pos="266700" algn="l"/>
        </a:tabLst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7812732" cy="598264"/>
          </a:xfrm>
        </p:spPr>
        <p:txBody>
          <a:bodyPr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Stolper-Parcours</a:t>
            </a:r>
            <a:endParaRPr lang="de-DE" dirty="0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6813550" cy="463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244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7812732" cy="598264"/>
          </a:xfrm>
        </p:spPr>
        <p:txBody>
          <a:bodyPr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Beispiel „Teppich“</a:t>
            </a:r>
            <a:endParaRPr lang="de-DE" dirty="0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3"/>
            <a:ext cx="4454525" cy="285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415" y="2197894"/>
            <a:ext cx="4032250" cy="356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251520" y="4869160"/>
            <a:ext cx="430438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200" b="1" kern="0" dirty="0" smtClean="0">
                <a:solidFill>
                  <a:srgbClr val="000000"/>
                </a:solidFill>
                <a:ea typeface="+mj-ea"/>
                <a:cs typeface="+mj-cs"/>
              </a:rPr>
              <a:t>Stolper-Gefahr durch</a:t>
            </a:r>
          </a:p>
          <a:p>
            <a:r>
              <a:rPr lang="de-DE" sz="2200" b="1" kern="0" dirty="0">
                <a:solidFill>
                  <a:srgbClr val="000000"/>
                </a:solidFill>
                <a:ea typeface="+mj-ea"/>
                <a:cs typeface="+mj-cs"/>
              </a:rPr>
              <a:t>h</a:t>
            </a:r>
            <a:r>
              <a:rPr lang="de-DE" sz="2200" b="1" kern="0" dirty="0" smtClean="0">
                <a:solidFill>
                  <a:srgbClr val="000000"/>
                </a:solidFill>
                <a:ea typeface="+mj-ea"/>
                <a:cs typeface="+mj-cs"/>
              </a:rPr>
              <a:t>ochstehende Teppich-Kante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85990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7812732" cy="598264"/>
          </a:xfrm>
        </p:spPr>
        <p:txBody>
          <a:bodyPr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Beispiel „Paletten-Stapel“</a:t>
            </a:r>
            <a:endParaRPr lang="de-DE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251520" y="4869160"/>
            <a:ext cx="423705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200" b="1" kern="0" dirty="0" smtClean="0">
                <a:solidFill>
                  <a:srgbClr val="000000"/>
                </a:solidFill>
                <a:ea typeface="+mj-ea"/>
                <a:cs typeface="+mj-cs"/>
              </a:rPr>
              <a:t>Paletten-Stapel als Hindernis</a:t>
            </a:r>
          </a:p>
          <a:p>
            <a:r>
              <a:rPr lang="de-DE" sz="2200" b="1" kern="0" dirty="0">
                <a:solidFill>
                  <a:srgbClr val="000000"/>
                </a:solidFill>
                <a:ea typeface="+mj-ea"/>
                <a:cs typeface="+mj-cs"/>
              </a:rPr>
              <a:t>i</a:t>
            </a:r>
            <a:r>
              <a:rPr lang="de-DE" sz="2200" b="1" kern="0" dirty="0" smtClean="0">
                <a:solidFill>
                  <a:srgbClr val="000000"/>
                </a:solidFill>
                <a:ea typeface="+mj-ea"/>
                <a:cs typeface="+mj-cs"/>
              </a:rPr>
              <a:t>m Verkehrs-Weg</a:t>
            </a:r>
            <a:endParaRPr lang="de-DE" sz="2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24" y="1268761"/>
            <a:ext cx="4033884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773" y="2280309"/>
            <a:ext cx="4159064" cy="258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216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7812732" cy="598264"/>
          </a:xfrm>
        </p:spPr>
        <p:txBody>
          <a:bodyPr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Beispiel „Pappe“</a:t>
            </a:r>
            <a:endParaRPr lang="de-DE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82515" y="4793702"/>
            <a:ext cx="49295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200" b="1" kern="0" dirty="0" smtClean="0">
                <a:solidFill>
                  <a:srgbClr val="000000"/>
                </a:solidFill>
                <a:ea typeface="+mj-ea"/>
                <a:cs typeface="+mj-cs"/>
              </a:rPr>
              <a:t>Rutsch- und Stolper-Gefahr durch</a:t>
            </a:r>
          </a:p>
          <a:p>
            <a:r>
              <a:rPr lang="de-DE" sz="2200" b="1" kern="0" dirty="0" smtClean="0">
                <a:solidFill>
                  <a:srgbClr val="000000"/>
                </a:solidFill>
                <a:ea typeface="+mj-ea"/>
                <a:cs typeface="+mj-cs"/>
              </a:rPr>
              <a:t>Pappe auf dem Boden</a:t>
            </a:r>
            <a:endParaRPr lang="de-DE" sz="2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4552950" cy="298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132856"/>
            <a:ext cx="3533775" cy="326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375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7812732" cy="598264"/>
          </a:xfrm>
        </p:spPr>
        <p:txBody>
          <a:bodyPr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     Beispiel „Flüssigkeiten/Verschmutzungen“</a:t>
            </a:r>
            <a:endParaRPr lang="de-DE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3065265" y="3810028"/>
            <a:ext cx="3090911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200" b="1" kern="0" dirty="0" smtClean="0">
                <a:solidFill>
                  <a:srgbClr val="000000"/>
                </a:solidFill>
                <a:ea typeface="+mj-ea"/>
                <a:cs typeface="+mj-cs"/>
              </a:rPr>
              <a:t>Rutsch-Gefahr durch </a:t>
            </a:r>
          </a:p>
          <a:p>
            <a:pPr algn="ctr"/>
            <a:r>
              <a:rPr lang="de-DE" sz="2200" b="1" kern="0" dirty="0" smtClean="0">
                <a:solidFill>
                  <a:srgbClr val="000000"/>
                </a:solidFill>
                <a:ea typeface="+mj-ea"/>
                <a:cs typeface="+mj-cs"/>
              </a:rPr>
              <a:t>unterschiedliche </a:t>
            </a:r>
          </a:p>
          <a:p>
            <a:pPr algn="ctr"/>
            <a:r>
              <a:rPr lang="de-DE" sz="2200" b="1" kern="0" dirty="0" smtClean="0">
                <a:solidFill>
                  <a:srgbClr val="000000"/>
                </a:solidFill>
                <a:ea typeface="+mj-ea"/>
                <a:cs typeface="+mj-cs"/>
              </a:rPr>
              <a:t>Flüssigkeiten und </a:t>
            </a:r>
          </a:p>
          <a:p>
            <a:pPr algn="ctr"/>
            <a:r>
              <a:rPr lang="de-DE" sz="2200" b="1" kern="0" dirty="0" smtClean="0">
                <a:solidFill>
                  <a:srgbClr val="000000"/>
                </a:solidFill>
                <a:ea typeface="+mj-ea"/>
                <a:cs typeface="+mj-cs"/>
              </a:rPr>
              <a:t>Verschmutzungen </a:t>
            </a:r>
          </a:p>
          <a:p>
            <a:pPr algn="ctr"/>
            <a:r>
              <a:rPr lang="de-DE" sz="2200" b="1" kern="0" dirty="0" smtClean="0">
                <a:solidFill>
                  <a:srgbClr val="000000"/>
                </a:solidFill>
                <a:ea typeface="+mj-ea"/>
                <a:cs typeface="+mj-cs"/>
              </a:rPr>
              <a:t>des Bodens</a:t>
            </a:r>
            <a:endParaRPr lang="de-DE" sz="2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47016"/>
            <a:ext cx="3637274" cy="2301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779" y="1047024"/>
            <a:ext cx="3327072" cy="2301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52" y="3466876"/>
            <a:ext cx="2806700" cy="233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466876"/>
            <a:ext cx="2679700" cy="227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59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7812732" cy="598264"/>
          </a:xfrm>
        </p:spPr>
        <p:txBody>
          <a:bodyPr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Beispiel „Kabel“</a:t>
            </a:r>
            <a:endParaRPr lang="de-DE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242438" y="5389858"/>
            <a:ext cx="45817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200" b="1" kern="0" dirty="0" smtClean="0">
                <a:solidFill>
                  <a:srgbClr val="000000"/>
                </a:solidFill>
                <a:ea typeface="+mj-ea"/>
                <a:cs typeface="+mj-cs"/>
              </a:rPr>
              <a:t>Stolper-Gefahr/Hindernis durch</a:t>
            </a:r>
          </a:p>
          <a:p>
            <a:r>
              <a:rPr lang="de-DE" sz="2200" b="1" kern="0" dirty="0" smtClean="0">
                <a:solidFill>
                  <a:srgbClr val="000000"/>
                </a:solidFill>
                <a:ea typeface="+mj-ea"/>
                <a:cs typeface="+mj-cs"/>
              </a:rPr>
              <a:t>Kabel im Verkehrs-Weg</a:t>
            </a:r>
            <a:endParaRPr lang="de-DE" sz="2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16" y="1071514"/>
            <a:ext cx="4373563" cy="415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804" y="1594595"/>
            <a:ext cx="3771900" cy="311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993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20576" y="404664"/>
            <a:ext cx="8496944" cy="598264"/>
          </a:xfrm>
        </p:spPr>
        <p:txBody>
          <a:bodyPr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     Beispiel „Hindernisse bei eingeschränkter Sicht“</a:t>
            </a:r>
            <a:endParaRPr lang="de-DE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42438" y="5389858"/>
            <a:ext cx="841448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200" b="1" kern="0" dirty="0" smtClean="0">
                <a:solidFill>
                  <a:srgbClr val="000000"/>
                </a:solidFill>
                <a:ea typeface="+mj-ea"/>
                <a:cs typeface="+mj-cs"/>
              </a:rPr>
              <a:t>Stolper-Gefahr durch Hindernisse bei eingeschränkter Sicht</a:t>
            </a:r>
          </a:p>
          <a:p>
            <a:r>
              <a:rPr lang="de-DE" sz="2200" b="1" kern="0" dirty="0">
                <a:solidFill>
                  <a:srgbClr val="000000"/>
                </a:solidFill>
                <a:ea typeface="+mj-ea"/>
                <a:cs typeface="+mj-cs"/>
              </a:rPr>
              <a:t>d</a:t>
            </a:r>
            <a:r>
              <a:rPr lang="de-DE" sz="2200" b="1" kern="0" dirty="0" smtClean="0">
                <a:solidFill>
                  <a:srgbClr val="000000"/>
                </a:solidFill>
                <a:ea typeface="+mj-ea"/>
                <a:cs typeface="+mj-cs"/>
              </a:rPr>
              <a:t>urch den getragenen Karton</a:t>
            </a:r>
            <a:endParaRPr lang="de-DE" sz="2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82" y="1268760"/>
            <a:ext cx="4038600" cy="292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5" y="1268760"/>
            <a:ext cx="4037013" cy="391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243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1432" y="332656"/>
            <a:ext cx="8496944" cy="598264"/>
          </a:xfrm>
        </p:spPr>
        <p:txBody>
          <a:bodyPr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     Beispiel „Zusätzliche Gefahr durch Ausweichen“</a:t>
            </a:r>
            <a:endParaRPr lang="de-DE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42438" y="5389858"/>
            <a:ext cx="822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200" b="1" kern="0" dirty="0" smtClean="0">
                <a:solidFill>
                  <a:srgbClr val="000000"/>
                </a:solidFill>
                <a:ea typeface="+mj-ea"/>
                <a:cs typeface="+mj-cs"/>
              </a:rPr>
              <a:t>Durch das Umgehen des Hindernisses entsteht zusätzliche</a:t>
            </a:r>
          </a:p>
          <a:p>
            <a:r>
              <a:rPr lang="de-DE" sz="2200" b="1" kern="0" dirty="0" smtClean="0">
                <a:solidFill>
                  <a:srgbClr val="000000"/>
                </a:solidFill>
                <a:ea typeface="+mj-ea"/>
                <a:cs typeface="+mj-cs"/>
              </a:rPr>
              <a:t>Gefahr (Stoß-Gefahr für den Kopf).</a:t>
            </a:r>
            <a:endParaRPr lang="de-DE" sz="2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38" y="1099499"/>
            <a:ext cx="5602287" cy="426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63" y="1484784"/>
            <a:ext cx="2805113" cy="290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957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7812732" cy="598264"/>
          </a:xfrm>
        </p:spPr>
        <p:txBody>
          <a:bodyPr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     Beispiel „Unordnung am Arbeits-Platz“</a:t>
            </a:r>
            <a:endParaRPr lang="de-DE" dirty="0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164" y="3435035"/>
            <a:ext cx="2381250" cy="254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11" y="3810028"/>
            <a:ext cx="2487613" cy="224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93399"/>
            <a:ext cx="280035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093399"/>
            <a:ext cx="2944813" cy="219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hteck 12"/>
          <p:cNvSpPr/>
          <p:nvPr/>
        </p:nvSpPr>
        <p:spPr>
          <a:xfrm>
            <a:off x="3219906" y="3810028"/>
            <a:ext cx="2489784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200" b="1" kern="0" dirty="0" smtClean="0">
                <a:solidFill>
                  <a:srgbClr val="000000"/>
                </a:solidFill>
                <a:ea typeface="+mj-ea"/>
                <a:cs typeface="+mj-cs"/>
              </a:rPr>
              <a:t>Hindernisse und</a:t>
            </a:r>
          </a:p>
          <a:p>
            <a:pPr algn="ctr"/>
            <a:r>
              <a:rPr lang="de-DE" sz="2200" b="1" kern="0" dirty="0" smtClean="0">
                <a:solidFill>
                  <a:srgbClr val="000000"/>
                </a:solidFill>
                <a:ea typeface="+mj-ea"/>
                <a:cs typeface="+mj-cs"/>
              </a:rPr>
              <a:t>Stolper-Gefahr </a:t>
            </a:r>
          </a:p>
          <a:p>
            <a:pPr algn="ctr"/>
            <a:r>
              <a:rPr lang="de-DE" sz="2200" b="1" kern="0" dirty="0" smtClean="0">
                <a:solidFill>
                  <a:srgbClr val="000000"/>
                </a:solidFill>
                <a:ea typeface="+mj-ea"/>
                <a:cs typeface="+mj-cs"/>
              </a:rPr>
              <a:t>durch  </a:t>
            </a:r>
          </a:p>
          <a:p>
            <a:pPr algn="ctr"/>
            <a:r>
              <a:rPr lang="de-DE" sz="2200" b="1" kern="0" dirty="0">
                <a:solidFill>
                  <a:srgbClr val="000000"/>
                </a:solidFill>
                <a:ea typeface="+mj-ea"/>
                <a:cs typeface="+mj-cs"/>
              </a:rPr>
              <a:t>v</a:t>
            </a:r>
            <a:r>
              <a:rPr lang="de-DE" sz="2200" b="1" kern="0" dirty="0" smtClean="0">
                <a:solidFill>
                  <a:srgbClr val="000000"/>
                </a:solidFill>
                <a:ea typeface="+mj-ea"/>
                <a:cs typeface="+mj-cs"/>
              </a:rPr>
              <a:t>erschiedene </a:t>
            </a:r>
          </a:p>
          <a:p>
            <a:pPr algn="ctr"/>
            <a:r>
              <a:rPr lang="de-DE" sz="2200" b="1" kern="0" dirty="0" smtClean="0">
                <a:solidFill>
                  <a:srgbClr val="000000"/>
                </a:solidFill>
                <a:ea typeface="+mj-ea"/>
                <a:cs typeface="+mj-cs"/>
              </a:rPr>
              <a:t>Arbeits-Mittel</a:t>
            </a:r>
          </a:p>
          <a:p>
            <a:pPr algn="ctr"/>
            <a:r>
              <a:rPr lang="de-DE" sz="2200" b="1" kern="0" dirty="0" smtClean="0">
                <a:solidFill>
                  <a:srgbClr val="000000"/>
                </a:solidFill>
                <a:ea typeface="+mj-ea"/>
                <a:cs typeface="+mj-cs"/>
              </a:rPr>
              <a:t>im Verkehrs-Weg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244888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GW">
  <a:themeElements>
    <a:clrScheme name="BGW 1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FCB135"/>
      </a:accent1>
      <a:accent2>
        <a:srgbClr val="FED790"/>
      </a:accent2>
      <a:accent3>
        <a:srgbClr val="FFFFFF"/>
      </a:accent3>
      <a:accent4>
        <a:srgbClr val="000000"/>
      </a:accent4>
      <a:accent5>
        <a:srgbClr val="FDD5AE"/>
      </a:accent5>
      <a:accent6>
        <a:srgbClr val="E6C382"/>
      </a:accent6>
      <a:hlink>
        <a:srgbClr val="FFEDC7"/>
      </a:hlink>
      <a:folHlink>
        <a:srgbClr val="666666"/>
      </a:folHlink>
    </a:clrScheme>
    <a:fontScheme name="BGW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1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10000"/>
          </a:lnSpc>
          <a:spcBef>
            <a:spcPct val="0"/>
          </a:spcBef>
          <a:spcAft>
            <a:spcPct val="0"/>
          </a:spcAft>
          <a:buClr>
            <a:schemeClr val="accent1"/>
          </a:buClr>
          <a:buSzTx/>
          <a:buFont typeface="Wingdings" pitchFamily="2" charset="2"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1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10000"/>
          </a:lnSpc>
          <a:spcBef>
            <a:spcPct val="0"/>
          </a:spcBef>
          <a:spcAft>
            <a:spcPct val="0"/>
          </a:spcAft>
          <a:buClr>
            <a:schemeClr val="accent1"/>
          </a:buClr>
          <a:buSzTx/>
          <a:buFont typeface="Wingdings" pitchFamily="2" charset="2"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GW 1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FCB135"/>
        </a:accent1>
        <a:accent2>
          <a:srgbClr val="FED790"/>
        </a:accent2>
        <a:accent3>
          <a:srgbClr val="FFFFFF"/>
        </a:accent3>
        <a:accent4>
          <a:srgbClr val="000000"/>
        </a:accent4>
        <a:accent5>
          <a:srgbClr val="FDD5AE"/>
        </a:accent5>
        <a:accent6>
          <a:srgbClr val="E6C382"/>
        </a:accent6>
        <a:hlink>
          <a:srgbClr val="FFEDC7"/>
        </a:hlink>
        <a:folHlink>
          <a:srgbClr val="6666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107</Words>
  <Application>Microsoft Office PowerPoint</Application>
  <PresentationFormat>Bildschirmpräsentation (4:3)</PresentationFormat>
  <Paragraphs>32</Paragraphs>
  <Slides>9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0" baseType="lpstr">
      <vt:lpstr>BGW</vt:lpstr>
      <vt:lpstr>Stolper-Parcours</vt:lpstr>
      <vt:lpstr>Beispiel „Teppich“</vt:lpstr>
      <vt:lpstr>Beispiel „Paletten-Stapel“</vt:lpstr>
      <vt:lpstr>Beispiel „Pappe“</vt:lpstr>
      <vt:lpstr>     Beispiel „Flüssigkeiten/Verschmutzungen“</vt:lpstr>
      <vt:lpstr>Beispiel „Kabel“</vt:lpstr>
      <vt:lpstr>     Beispiel „Hindernisse bei eingeschränkter Sicht“</vt:lpstr>
      <vt:lpstr>     Beispiel „Zusätzliche Gefahr durch Ausweichen“</vt:lpstr>
      <vt:lpstr>     Beispiel „Unordnung am Arbeits-Platz“</vt:lpstr>
    </vt:vector>
  </TitlesOfParts>
  <Company>BGW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</dc:title>
  <dc:subject>Thema</dc:subject>
  <dc:creator>BGW</dc:creator>
  <dc:description>Template: 2010-09-23</dc:description>
  <cp:lastModifiedBy>Susanne Woite</cp:lastModifiedBy>
  <cp:revision>36</cp:revision>
  <dcterms:created xsi:type="dcterms:W3CDTF">2010-08-10T13:20:42Z</dcterms:created>
  <dcterms:modified xsi:type="dcterms:W3CDTF">2016-04-21T07:30:31Z</dcterms:modified>
</cp:coreProperties>
</file>