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0" r:id="rId2"/>
  </p:sldMasterIdLst>
  <p:notesMasterIdLst>
    <p:notesMasterId r:id="rId19"/>
  </p:notesMasterIdLst>
  <p:sldIdLst>
    <p:sldId id="274" r:id="rId3"/>
    <p:sldId id="258" r:id="rId4"/>
    <p:sldId id="259" r:id="rId5"/>
    <p:sldId id="260" r:id="rId6"/>
    <p:sldId id="262" r:id="rId7"/>
    <p:sldId id="263" r:id="rId8"/>
    <p:sldId id="264" r:id="rId9"/>
    <p:sldId id="266" r:id="rId10"/>
    <p:sldId id="267" r:id="rId11"/>
    <p:sldId id="265" r:id="rId12"/>
    <p:sldId id="272" r:id="rId13"/>
    <p:sldId id="268" r:id="rId14"/>
    <p:sldId id="269" r:id="rId15"/>
    <p:sldId id="270" r:id="rId16"/>
    <p:sldId id="271" r:id="rId17"/>
    <p:sldId id="273" r:id="rId18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tephanie Lux-Herberg" initials="SL" lastIdx="11" clrIdx="0"/>
  <p:cmAuthor id="1" name="Brigitte Löchelt" initials="BL" lastIdx="5" clrIdx="1"/>
  <p:cmAuthor id="2" name="Löchelt, Brigitte" initials="LB" lastIdx="3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0" d="100"/>
          <a:sy n="110" d="100"/>
        </p:scale>
        <p:origin x="-581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E5DBC-3DEA-474C-8872-7BF88B67F147}" type="datetimeFigureOut">
              <a:rPr lang="de-DE" smtClean="0"/>
              <a:t>05.10.2016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29588C-3DB7-40E7-98F0-6C5271BE63C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7221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buClr>
                <a:srgbClr val="4F81BD"/>
              </a:buClr>
            </a:pPr>
            <a:fld id="{C13D6B8A-D207-4F96-BF4D-CC613840FB23}" type="slidenum">
              <a:rPr lang="de-DE" smtClean="0">
                <a:solidFill>
                  <a:prstClr val="black"/>
                </a:solidFill>
              </a:rPr>
              <a:pPr>
                <a:buClr>
                  <a:srgbClr val="4F81BD"/>
                </a:buClr>
              </a:pPr>
              <a:t>3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380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buClr>
                <a:srgbClr val="4F81BD"/>
              </a:buClr>
            </a:pPr>
            <a:fld id="{C13D6B8A-D207-4F96-BF4D-CC613840FB23}" type="slidenum">
              <a:rPr lang="de-DE" smtClean="0">
                <a:solidFill>
                  <a:prstClr val="black"/>
                </a:solidFill>
              </a:rPr>
              <a:pPr>
                <a:buClr>
                  <a:srgbClr val="4F81BD"/>
                </a:buClr>
              </a:pPr>
              <a:t>5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5126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PPT_Titel_v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"/>
          <a:stretch>
            <a:fillRect/>
          </a:stretch>
        </p:blipFill>
        <p:spPr bwMode="auto">
          <a:xfrm>
            <a:off x="0" y="5734050"/>
            <a:ext cx="9140825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6"/>
          <p:cNvSpPr>
            <a:spLocks noChangeArrowheads="1"/>
          </p:cNvSpPr>
          <p:nvPr/>
        </p:nvSpPr>
        <p:spPr bwMode="gray">
          <a:xfrm>
            <a:off x="0" y="0"/>
            <a:ext cx="2268538" cy="18891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  <a:defRPr/>
            </a:pPr>
            <a:endParaRPr lang="de-DE" sz="20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Rectangle 13"/>
          <p:cNvSpPr>
            <a:spLocks noChangeArrowheads="1"/>
          </p:cNvSpPr>
          <p:nvPr userDrawn="1"/>
        </p:nvSpPr>
        <p:spPr bwMode="gray">
          <a:xfrm>
            <a:off x="2268538" y="0"/>
            <a:ext cx="6875462" cy="18891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rIns="252000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800">
                <a:solidFill>
                  <a:srgbClr val="000000"/>
                </a:solidFill>
                <a:cs typeface="Arial" charset="0"/>
              </a:rPr>
              <a:t>www.bgw-online.de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47700" y="596900"/>
            <a:ext cx="7848600" cy="1038225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647700" y="1682750"/>
            <a:ext cx="7848600" cy="3617913"/>
          </a:xfrm>
        </p:spPr>
        <p:txBody>
          <a:bodyPr/>
          <a:lstStyle>
            <a:lvl1pPr>
              <a:defRPr b="1"/>
            </a:lvl1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474489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PPT_Titel_v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"/>
          <a:stretch>
            <a:fillRect/>
          </a:stretch>
        </p:blipFill>
        <p:spPr bwMode="auto">
          <a:xfrm>
            <a:off x="0" y="5734050"/>
            <a:ext cx="9140825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6"/>
          <p:cNvSpPr>
            <a:spLocks noChangeArrowheads="1"/>
          </p:cNvSpPr>
          <p:nvPr/>
        </p:nvSpPr>
        <p:spPr bwMode="gray">
          <a:xfrm>
            <a:off x="0" y="0"/>
            <a:ext cx="2268538" cy="18891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  <a:defRPr/>
            </a:pPr>
            <a:endParaRPr lang="de-DE" sz="20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Rectangle 13"/>
          <p:cNvSpPr>
            <a:spLocks noChangeArrowheads="1"/>
          </p:cNvSpPr>
          <p:nvPr userDrawn="1"/>
        </p:nvSpPr>
        <p:spPr bwMode="gray">
          <a:xfrm>
            <a:off x="2268538" y="0"/>
            <a:ext cx="6875462" cy="18891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rIns="252000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800">
                <a:solidFill>
                  <a:srgbClr val="000000"/>
                </a:solidFill>
                <a:cs typeface="Arial" charset="0"/>
              </a:rPr>
              <a:t>www.bgw-online.de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47700" y="596900"/>
            <a:ext cx="7848600" cy="1038225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647700" y="1682750"/>
            <a:ext cx="7848600" cy="3617913"/>
          </a:xfrm>
        </p:spPr>
        <p:txBody>
          <a:bodyPr/>
          <a:lstStyle>
            <a:lvl1pPr>
              <a:defRPr b="1"/>
            </a:lvl1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918421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0"/>
          </p:nvPr>
        </p:nvSpPr>
        <p:spPr>
          <a:xfrm>
            <a:off x="0" y="188913"/>
            <a:ext cx="9140825" cy="5545137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/>
          </a:p>
        </p:txBody>
      </p:sp>
      <p:pic>
        <p:nvPicPr>
          <p:cNvPr id="4" name="Picture 12" descr="PPT_Titel_v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"/>
          <a:stretch>
            <a:fillRect/>
          </a:stretch>
        </p:blipFill>
        <p:spPr bwMode="auto">
          <a:xfrm>
            <a:off x="0" y="5734050"/>
            <a:ext cx="9140825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6"/>
          <p:cNvSpPr>
            <a:spLocks noChangeArrowheads="1"/>
          </p:cNvSpPr>
          <p:nvPr/>
        </p:nvSpPr>
        <p:spPr bwMode="gray">
          <a:xfrm>
            <a:off x="0" y="0"/>
            <a:ext cx="2268538" cy="18891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  <a:defRPr/>
            </a:pPr>
            <a:endParaRPr lang="de-DE" sz="20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Rectangle 13"/>
          <p:cNvSpPr>
            <a:spLocks noChangeArrowheads="1"/>
          </p:cNvSpPr>
          <p:nvPr userDrawn="1"/>
        </p:nvSpPr>
        <p:spPr bwMode="gray">
          <a:xfrm>
            <a:off x="2268538" y="0"/>
            <a:ext cx="6875462" cy="18891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rIns="252000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800">
                <a:solidFill>
                  <a:srgbClr val="000000"/>
                </a:solidFill>
                <a:cs typeface="Arial" charset="0"/>
              </a:rPr>
              <a:t>www.bgw-online.de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47700" y="596900"/>
            <a:ext cx="7848600" cy="1038225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647700" y="1682751"/>
            <a:ext cx="7848600" cy="1062173"/>
          </a:xfrm>
        </p:spPr>
        <p:txBody>
          <a:bodyPr/>
          <a:lstStyle>
            <a:lvl1pPr>
              <a:defRPr b="1"/>
            </a:lvl1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51345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tabLst>
                <a:tab pos="266700" algn="l"/>
              </a:tabLst>
              <a:defRPr/>
            </a:lvl1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51844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7700" y="598488"/>
            <a:ext cx="7848600" cy="2901950"/>
          </a:xfrm>
        </p:spPr>
        <p:txBody>
          <a:bodyPr anchor="b" anchorCtr="0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33710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Bild (rech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/>
          <p:cNvSpPr>
            <a:spLocks noGrp="1"/>
          </p:cNvSpPr>
          <p:nvPr>
            <p:ph type="pic" sz="quarter" idx="10"/>
          </p:nvPr>
        </p:nvSpPr>
        <p:spPr>
          <a:xfrm>
            <a:off x="4716463" y="1773238"/>
            <a:ext cx="3779837" cy="4103687"/>
          </a:xfrm>
          <a:solidFill>
            <a:schemeClr val="bg1">
              <a:lumMod val="95000"/>
            </a:schemeClr>
          </a:solidFill>
          <a:ln>
            <a:solidFill>
              <a:schemeClr val="accent5"/>
            </a:solidFill>
          </a:ln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47700" y="1684339"/>
            <a:ext cx="3779838" cy="3508858"/>
          </a:xfrm>
        </p:spPr>
        <p:txBody>
          <a:bodyPr/>
          <a:lstStyle>
            <a:lvl1pPr marL="0" indent="0">
              <a:tabLst>
                <a:tab pos="266700" algn="l"/>
              </a:tabLst>
              <a:defRPr/>
            </a:lvl1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47700" y="5229200"/>
            <a:ext cx="3779838" cy="681062"/>
          </a:xfrm>
        </p:spPr>
        <p:txBody>
          <a:bodyPr anchor="b" anchorCtr="0"/>
          <a:lstStyle>
            <a:lvl1pPr algn="r">
              <a:spcBef>
                <a:spcPts val="288"/>
              </a:spcBef>
              <a:defRPr sz="1500" b="1">
                <a:solidFill>
                  <a:schemeClr val="accent5"/>
                </a:solidFill>
              </a:defRPr>
            </a:lvl1pPr>
            <a:lvl2pPr marL="0" indent="0" algn="r">
              <a:spcBef>
                <a:spcPts val="288"/>
              </a:spcBef>
              <a:buNone/>
              <a:tabLst/>
              <a:defRPr sz="800" b="0"/>
            </a:lvl2pPr>
          </a:lstStyle>
          <a:p>
            <a:pPr lvl="0"/>
            <a:r>
              <a:rPr lang="de-DE" smtClean="0"/>
              <a:t>Bildunterschrift</a:t>
            </a:r>
          </a:p>
          <a:p>
            <a:pPr lvl="1"/>
            <a:r>
              <a:rPr lang="de-DE" smtClean="0"/>
              <a:t>Quellenangabe</a:t>
            </a:r>
          </a:p>
        </p:txBody>
      </p:sp>
    </p:spTree>
    <p:extLst>
      <p:ext uri="{BB962C8B-B14F-4D97-AF65-F5344CB8AC3E}">
        <p14:creationId xmlns:p14="http://schemas.microsoft.com/office/powerpoint/2010/main" val="19487070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Bild (link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16463" y="1684339"/>
            <a:ext cx="3779838" cy="3508858"/>
          </a:xfrm>
        </p:spPr>
        <p:txBody>
          <a:bodyPr/>
          <a:lstStyle>
            <a:lvl1pPr marL="0" indent="0" algn="l">
              <a:tabLst>
                <a:tab pos="266700" algn="l"/>
              </a:tabLst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716463" y="5229200"/>
            <a:ext cx="3779838" cy="681062"/>
          </a:xfrm>
        </p:spPr>
        <p:txBody>
          <a:bodyPr anchor="b" anchorCtr="0"/>
          <a:lstStyle>
            <a:lvl1pPr algn="l">
              <a:spcBef>
                <a:spcPts val="288"/>
              </a:spcBef>
              <a:defRPr sz="1500" b="1">
                <a:solidFill>
                  <a:schemeClr val="accent5"/>
                </a:solidFill>
              </a:defRPr>
            </a:lvl1pPr>
            <a:lvl2pPr marL="0" indent="0" algn="l">
              <a:spcBef>
                <a:spcPts val="288"/>
              </a:spcBef>
              <a:buNone/>
              <a:tabLst/>
              <a:defRPr sz="800" b="0"/>
            </a:lvl2pPr>
          </a:lstStyle>
          <a:p>
            <a:pPr lvl="0"/>
            <a:r>
              <a:rPr lang="de-DE" smtClean="0"/>
              <a:t>Bildunterschrift</a:t>
            </a:r>
          </a:p>
          <a:p>
            <a:pPr lvl="1"/>
            <a:r>
              <a:rPr lang="de-DE" smtClean="0"/>
              <a:t>Quellenangabe</a:t>
            </a:r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0"/>
          </p:nvPr>
        </p:nvSpPr>
        <p:spPr>
          <a:xfrm>
            <a:off x="1" y="1773238"/>
            <a:ext cx="4427537" cy="4103687"/>
          </a:xfrm>
          <a:solidFill>
            <a:schemeClr val="bg1">
              <a:lumMod val="95000"/>
            </a:schemeClr>
          </a:solidFill>
          <a:ln>
            <a:solidFill>
              <a:schemeClr val="accent5"/>
            </a:solidFill>
          </a:ln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71530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/>
          <p:cNvSpPr>
            <a:spLocks noGrp="1"/>
          </p:cNvSpPr>
          <p:nvPr>
            <p:ph type="pic" sz="quarter" idx="10"/>
          </p:nvPr>
        </p:nvSpPr>
        <p:spPr>
          <a:xfrm>
            <a:off x="647700" y="1773238"/>
            <a:ext cx="7848600" cy="4103687"/>
          </a:xfrm>
          <a:solidFill>
            <a:schemeClr val="bg1">
              <a:lumMod val="95000"/>
            </a:schemeClr>
          </a:solidFill>
          <a:ln>
            <a:solidFill>
              <a:schemeClr val="accent5"/>
            </a:solidFill>
          </a:ln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2643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41256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48257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0"/>
          </p:nvPr>
        </p:nvSpPr>
        <p:spPr>
          <a:xfrm>
            <a:off x="0" y="188913"/>
            <a:ext cx="9140825" cy="5545137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/>
          </a:p>
        </p:txBody>
      </p:sp>
      <p:pic>
        <p:nvPicPr>
          <p:cNvPr id="4" name="Picture 12" descr="PPT_Titel_v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"/>
          <a:stretch>
            <a:fillRect/>
          </a:stretch>
        </p:blipFill>
        <p:spPr bwMode="auto">
          <a:xfrm>
            <a:off x="0" y="5734050"/>
            <a:ext cx="9140825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6"/>
          <p:cNvSpPr>
            <a:spLocks noChangeArrowheads="1"/>
          </p:cNvSpPr>
          <p:nvPr/>
        </p:nvSpPr>
        <p:spPr bwMode="gray">
          <a:xfrm>
            <a:off x="0" y="0"/>
            <a:ext cx="2268538" cy="18891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  <a:defRPr/>
            </a:pPr>
            <a:endParaRPr lang="de-DE" sz="20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Rectangle 13"/>
          <p:cNvSpPr>
            <a:spLocks noChangeArrowheads="1"/>
          </p:cNvSpPr>
          <p:nvPr userDrawn="1"/>
        </p:nvSpPr>
        <p:spPr bwMode="gray">
          <a:xfrm>
            <a:off x="2268538" y="0"/>
            <a:ext cx="6875462" cy="18891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rIns="252000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800">
                <a:solidFill>
                  <a:srgbClr val="000000"/>
                </a:solidFill>
                <a:cs typeface="Arial" charset="0"/>
              </a:rPr>
              <a:t>www.bgw-online.de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47700" y="596900"/>
            <a:ext cx="7848600" cy="1038225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647700" y="1682751"/>
            <a:ext cx="7848600" cy="1062173"/>
          </a:xfrm>
        </p:spPr>
        <p:txBody>
          <a:bodyPr/>
          <a:lstStyle>
            <a:lvl1pPr>
              <a:defRPr b="1"/>
            </a:lvl1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42211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tabLst>
                <a:tab pos="266700" algn="l"/>
              </a:tabLst>
              <a:defRPr/>
            </a:lvl1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82879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7700" y="598488"/>
            <a:ext cx="7848600" cy="2901950"/>
          </a:xfrm>
        </p:spPr>
        <p:txBody>
          <a:bodyPr anchor="b" anchorCtr="0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9304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Bild (rech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/>
          <p:cNvSpPr>
            <a:spLocks noGrp="1"/>
          </p:cNvSpPr>
          <p:nvPr>
            <p:ph type="pic" sz="quarter" idx="10"/>
          </p:nvPr>
        </p:nvSpPr>
        <p:spPr>
          <a:xfrm>
            <a:off x="4716463" y="1773238"/>
            <a:ext cx="3779837" cy="4103687"/>
          </a:xfrm>
          <a:solidFill>
            <a:schemeClr val="bg1">
              <a:lumMod val="95000"/>
            </a:schemeClr>
          </a:solidFill>
          <a:ln>
            <a:solidFill>
              <a:schemeClr val="accent5"/>
            </a:solidFill>
          </a:ln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47700" y="1684339"/>
            <a:ext cx="3779838" cy="3508858"/>
          </a:xfrm>
        </p:spPr>
        <p:txBody>
          <a:bodyPr/>
          <a:lstStyle>
            <a:lvl1pPr marL="0" indent="0">
              <a:tabLst>
                <a:tab pos="266700" algn="l"/>
              </a:tabLst>
              <a:defRPr/>
            </a:lvl1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47700" y="5229200"/>
            <a:ext cx="3779838" cy="681062"/>
          </a:xfrm>
        </p:spPr>
        <p:txBody>
          <a:bodyPr anchor="b" anchorCtr="0"/>
          <a:lstStyle>
            <a:lvl1pPr algn="r">
              <a:spcBef>
                <a:spcPts val="288"/>
              </a:spcBef>
              <a:defRPr sz="1500" b="1">
                <a:solidFill>
                  <a:schemeClr val="accent5"/>
                </a:solidFill>
              </a:defRPr>
            </a:lvl1pPr>
            <a:lvl2pPr marL="0" indent="0" algn="r">
              <a:spcBef>
                <a:spcPts val="288"/>
              </a:spcBef>
              <a:buNone/>
              <a:tabLst/>
              <a:defRPr sz="800" b="0"/>
            </a:lvl2pPr>
          </a:lstStyle>
          <a:p>
            <a:pPr lvl="0"/>
            <a:r>
              <a:rPr lang="de-DE" smtClean="0"/>
              <a:t>Bildunterschrift</a:t>
            </a:r>
          </a:p>
          <a:p>
            <a:pPr lvl="1"/>
            <a:r>
              <a:rPr lang="de-DE" smtClean="0"/>
              <a:t>Quellenangabe</a:t>
            </a:r>
          </a:p>
        </p:txBody>
      </p:sp>
    </p:spTree>
    <p:extLst>
      <p:ext uri="{BB962C8B-B14F-4D97-AF65-F5344CB8AC3E}">
        <p14:creationId xmlns:p14="http://schemas.microsoft.com/office/powerpoint/2010/main" val="1222978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Bild (link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16463" y="1684339"/>
            <a:ext cx="3779838" cy="3508858"/>
          </a:xfrm>
        </p:spPr>
        <p:txBody>
          <a:bodyPr/>
          <a:lstStyle>
            <a:lvl1pPr marL="0" indent="0" algn="l">
              <a:tabLst>
                <a:tab pos="266700" algn="l"/>
              </a:tabLst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716463" y="5229200"/>
            <a:ext cx="3779838" cy="681062"/>
          </a:xfrm>
        </p:spPr>
        <p:txBody>
          <a:bodyPr anchor="b" anchorCtr="0"/>
          <a:lstStyle>
            <a:lvl1pPr algn="l">
              <a:spcBef>
                <a:spcPts val="288"/>
              </a:spcBef>
              <a:defRPr sz="1500" b="1">
                <a:solidFill>
                  <a:schemeClr val="accent5"/>
                </a:solidFill>
              </a:defRPr>
            </a:lvl1pPr>
            <a:lvl2pPr marL="0" indent="0" algn="l">
              <a:spcBef>
                <a:spcPts val="288"/>
              </a:spcBef>
              <a:buNone/>
              <a:tabLst/>
              <a:defRPr sz="800" b="0"/>
            </a:lvl2pPr>
          </a:lstStyle>
          <a:p>
            <a:pPr lvl="0"/>
            <a:r>
              <a:rPr lang="de-DE" smtClean="0"/>
              <a:t>Bildunterschrift</a:t>
            </a:r>
          </a:p>
          <a:p>
            <a:pPr lvl="1"/>
            <a:r>
              <a:rPr lang="de-DE" smtClean="0"/>
              <a:t>Quellenangabe</a:t>
            </a:r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0"/>
          </p:nvPr>
        </p:nvSpPr>
        <p:spPr>
          <a:xfrm>
            <a:off x="1" y="1773238"/>
            <a:ext cx="4427537" cy="4103687"/>
          </a:xfrm>
          <a:solidFill>
            <a:schemeClr val="bg1">
              <a:lumMod val="95000"/>
            </a:schemeClr>
          </a:solidFill>
          <a:ln>
            <a:solidFill>
              <a:schemeClr val="accent5"/>
            </a:solidFill>
          </a:ln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8824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/>
          <p:cNvSpPr>
            <a:spLocks noGrp="1"/>
          </p:cNvSpPr>
          <p:nvPr>
            <p:ph type="pic" sz="quarter" idx="10"/>
          </p:nvPr>
        </p:nvSpPr>
        <p:spPr>
          <a:xfrm>
            <a:off x="647700" y="1773238"/>
            <a:ext cx="7848600" cy="4103687"/>
          </a:xfrm>
          <a:solidFill>
            <a:schemeClr val="bg1">
              <a:lumMod val="95000"/>
            </a:schemeClr>
          </a:solidFill>
          <a:ln>
            <a:solidFill>
              <a:schemeClr val="accent5"/>
            </a:solidFill>
          </a:ln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0407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17054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21146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647700" y="598488"/>
            <a:ext cx="7848600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647700" y="1684338"/>
            <a:ext cx="7848600" cy="419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gray">
          <a:xfrm>
            <a:off x="0" y="0"/>
            <a:ext cx="2268538" cy="18891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  <a:defRPr/>
            </a:pPr>
            <a:endParaRPr lang="de-DE" sz="20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40" name="Rectangle 16"/>
          <p:cNvSpPr>
            <a:spLocks noChangeArrowheads="1"/>
          </p:cNvSpPr>
          <p:nvPr/>
        </p:nvSpPr>
        <p:spPr bwMode="gray">
          <a:xfrm>
            <a:off x="2268538" y="0"/>
            <a:ext cx="6875462" cy="18891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rIns="648000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800">
                <a:solidFill>
                  <a:srgbClr val="000000"/>
                </a:solidFill>
                <a:cs typeface="Arial" charset="0"/>
              </a:rPr>
              <a:t>www.bgw-online.de</a:t>
            </a:r>
          </a:p>
        </p:txBody>
      </p:sp>
      <p:pic>
        <p:nvPicPr>
          <p:cNvPr id="1030" name="Picture 17" descr="PPT_Log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7424738" y="6169025"/>
            <a:ext cx="10795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/>
          <p:cNvSpPr/>
          <p:nvPr/>
        </p:nvSpPr>
        <p:spPr bwMode="auto">
          <a:xfrm rot="5400000">
            <a:off x="6869957" y="3734990"/>
            <a:ext cx="4140547" cy="144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de-DE" sz="6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Meister-klasse!/Haut</a:t>
            </a:r>
            <a:r>
              <a:rPr lang="de-DE" sz="600" dirty="0" smtClean="0">
                <a:solidFill>
                  <a:srgbClr val="000000"/>
                </a:solidFill>
                <a:cs typeface="Arial" charset="0"/>
              </a:rPr>
              <a:t> –</a:t>
            </a:r>
            <a:r>
              <a:rPr lang="de-DE" sz="6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KOM/</a:t>
            </a:r>
            <a:r>
              <a:rPr lang="de-DE" sz="6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ProE</a:t>
            </a:r>
            <a:r>
              <a:rPr lang="de-DE" sz="6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600" dirty="0" smtClean="0">
                <a:solidFill>
                  <a:srgbClr val="000000"/>
                </a:solidFill>
                <a:cs typeface="Arial" charset="0"/>
              </a:rPr>
              <a:t>–</a:t>
            </a:r>
            <a:r>
              <a:rPr lang="de-DE" sz="6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05/2015</a:t>
            </a:r>
            <a:r>
              <a:rPr lang="de-DE" sz="6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de-DE" sz="600" dirty="0">
                <a:solidFill>
                  <a:srgbClr val="000000"/>
                </a:solidFill>
                <a:cs typeface="Arial" charset="0"/>
              </a:rPr>
              <a:t>– Seite </a:t>
            </a:r>
            <a:fld id="{04DECB84-4D4C-4155-9DEB-7B0B3C0D8B08}" type="slidenum">
              <a:rPr lang="de-DE" sz="600">
                <a:solidFill>
                  <a:srgbClr val="000000"/>
                </a:solidFill>
                <a:cs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r>
              <a:rPr lang="de-DE" sz="600" dirty="0">
                <a:solidFill>
                  <a:srgbClr val="000000"/>
                </a:solidFill>
                <a:cs typeface="Arial" charset="0"/>
              </a:rPr>
              <a:t> von </a:t>
            </a:r>
            <a:r>
              <a:rPr lang="de-DE" sz="600" dirty="0" smtClean="0">
                <a:solidFill>
                  <a:srgbClr val="000000"/>
                </a:solidFill>
                <a:cs typeface="Arial" charset="0"/>
              </a:rPr>
              <a:t>15</a:t>
            </a:r>
            <a:endParaRPr lang="de-DE" sz="6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2125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  <a:ea typeface="Arial" charset="0"/>
          <a:cs typeface="Arial" charset="0"/>
        </a:defRPr>
      </a:lvl2pPr>
      <a:lvl3pPr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  <a:ea typeface="Arial" charset="0"/>
          <a:cs typeface="Arial" charset="0"/>
        </a:defRPr>
      </a:lvl3pPr>
      <a:lvl4pPr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  <a:ea typeface="Arial" charset="0"/>
          <a:cs typeface="Arial" charset="0"/>
        </a:defRPr>
      </a:lvl4pPr>
      <a:lvl5pPr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  <a:ea typeface="Arial" charset="0"/>
          <a:cs typeface="Arial" charset="0"/>
        </a:defRPr>
      </a:lvl5pPr>
      <a:lvl6pPr marL="4572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  <a:ea typeface="Arial" charset="0"/>
          <a:cs typeface="Arial" charset="0"/>
        </a:defRPr>
      </a:lvl6pPr>
      <a:lvl7pPr marL="9144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  <a:ea typeface="Arial" charset="0"/>
          <a:cs typeface="Arial" charset="0"/>
        </a:defRPr>
      </a:lvl7pPr>
      <a:lvl8pPr marL="13716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  <a:ea typeface="Arial" charset="0"/>
          <a:cs typeface="Arial" charset="0"/>
        </a:defRPr>
      </a:lvl8pPr>
      <a:lvl9pPr marL="18288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  <a:ea typeface="Arial" charset="0"/>
          <a:cs typeface="Arial" charset="0"/>
        </a:defRPr>
      </a:lvl9pPr>
    </p:titleStyle>
    <p:bodyStyle>
      <a:lvl1pPr marL="0" indent="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tabLst>
          <a:tab pos="266700" algn="l"/>
        </a:tabLst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269875" indent="-268288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Font typeface="Wingdings" charset="2"/>
        <a:buChar char="l"/>
        <a:tabLst>
          <a:tab pos="266700" algn="l"/>
        </a:tabLst>
        <a:defRPr sz="2000" b="1">
          <a:solidFill>
            <a:schemeClr val="tx1"/>
          </a:solidFill>
          <a:latin typeface="+mn-lt"/>
          <a:ea typeface="+mn-ea"/>
          <a:cs typeface="+mn-cs"/>
        </a:defRPr>
      </a:lvl2pPr>
      <a:lvl3pPr marL="536575" indent="-265113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Arial" charset="0"/>
        <a:buChar char="−"/>
        <a:tabLst>
          <a:tab pos="266700" algn="l"/>
        </a:tabLst>
        <a:defRPr sz="2000" b="0">
          <a:solidFill>
            <a:schemeClr val="tx1"/>
          </a:solidFill>
          <a:latin typeface="+mn-lt"/>
          <a:ea typeface="+mn-ea"/>
          <a:cs typeface="+mn-cs"/>
        </a:defRPr>
      </a:lvl3pPr>
      <a:lvl4pPr marL="803275" indent="-265113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Arial" charset="0"/>
        <a:buChar char="−"/>
        <a:tabLst>
          <a:tab pos="266700" algn="l"/>
        </a:tabLst>
        <a:defRPr sz="2000" b="0">
          <a:solidFill>
            <a:schemeClr val="tx1"/>
          </a:solidFill>
          <a:latin typeface="+mn-lt"/>
          <a:ea typeface="+mn-ea"/>
          <a:cs typeface="+mn-cs"/>
        </a:defRPr>
      </a:lvl4pPr>
      <a:lvl5pPr marL="1076325" indent="-271463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Arial" charset="0"/>
        <a:buChar char="−"/>
        <a:tabLst>
          <a:tab pos="266700" algn="l"/>
        </a:tabLst>
        <a:defRPr sz="2000" b="0">
          <a:solidFill>
            <a:schemeClr val="tx1"/>
          </a:solidFill>
          <a:latin typeface="+mn-lt"/>
          <a:ea typeface="+mn-ea"/>
          <a:cs typeface="+mn-cs"/>
        </a:defRPr>
      </a:lvl5pPr>
      <a:lvl6pPr marL="1533525" indent="-271463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Arial" charset="0"/>
        <a:buChar char="−"/>
        <a:tabLst>
          <a:tab pos="266700" algn="l"/>
        </a:tabLst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1990725" indent="-271463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Arial" charset="0"/>
        <a:buChar char="−"/>
        <a:tabLst>
          <a:tab pos="266700" algn="l"/>
        </a:tabLst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2447925" indent="-271463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Arial" charset="0"/>
        <a:buChar char="−"/>
        <a:tabLst>
          <a:tab pos="266700" algn="l"/>
        </a:tabLst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2905125" indent="-271463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Arial" charset="0"/>
        <a:buChar char="−"/>
        <a:tabLst>
          <a:tab pos="266700" algn="l"/>
        </a:tabLst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647700" y="598488"/>
            <a:ext cx="7848600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647700" y="1684338"/>
            <a:ext cx="7848600" cy="419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gray">
          <a:xfrm>
            <a:off x="0" y="0"/>
            <a:ext cx="2268538" cy="18891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  <a:defRPr/>
            </a:pPr>
            <a:endParaRPr lang="de-DE" sz="20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40" name="Rectangle 16"/>
          <p:cNvSpPr>
            <a:spLocks noChangeArrowheads="1"/>
          </p:cNvSpPr>
          <p:nvPr/>
        </p:nvSpPr>
        <p:spPr bwMode="gray">
          <a:xfrm>
            <a:off x="2268538" y="0"/>
            <a:ext cx="6875462" cy="18891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rIns="648000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800">
                <a:solidFill>
                  <a:srgbClr val="000000"/>
                </a:solidFill>
                <a:cs typeface="Arial" charset="0"/>
              </a:rPr>
              <a:t>www.bgw-online.de</a:t>
            </a:r>
          </a:p>
        </p:txBody>
      </p:sp>
      <p:pic>
        <p:nvPicPr>
          <p:cNvPr id="1030" name="Picture 17" descr="PPT_Log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7424738" y="6169025"/>
            <a:ext cx="10795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/>
          <p:cNvSpPr/>
          <p:nvPr/>
        </p:nvSpPr>
        <p:spPr bwMode="auto">
          <a:xfrm rot="5400000">
            <a:off x="6869957" y="3734990"/>
            <a:ext cx="4140547" cy="144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de-DE" sz="6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Meister-klasse!/Haut</a:t>
            </a:r>
            <a:r>
              <a:rPr lang="de-DE" sz="600" dirty="0" smtClean="0">
                <a:solidFill>
                  <a:srgbClr val="000000"/>
                </a:solidFill>
                <a:cs typeface="Arial" charset="0"/>
              </a:rPr>
              <a:t> –</a:t>
            </a:r>
            <a:r>
              <a:rPr lang="de-DE" sz="6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KOM/</a:t>
            </a:r>
            <a:r>
              <a:rPr lang="de-DE" sz="6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ProE</a:t>
            </a:r>
            <a:r>
              <a:rPr lang="de-DE" sz="6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600" dirty="0" smtClean="0">
                <a:solidFill>
                  <a:srgbClr val="000000"/>
                </a:solidFill>
                <a:cs typeface="Arial" charset="0"/>
              </a:rPr>
              <a:t>–</a:t>
            </a:r>
            <a:r>
              <a:rPr lang="de-DE" sz="6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09/2016</a:t>
            </a:r>
            <a:r>
              <a:rPr lang="de-DE" sz="6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de-DE" sz="600" dirty="0">
                <a:solidFill>
                  <a:srgbClr val="000000"/>
                </a:solidFill>
                <a:cs typeface="Arial" charset="0"/>
              </a:rPr>
              <a:t>– Seite </a:t>
            </a:r>
            <a:fld id="{04DECB84-4D4C-4155-9DEB-7B0B3C0D8B08}" type="slidenum">
              <a:rPr lang="de-DE" sz="600">
                <a:solidFill>
                  <a:srgbClr val="000000"/>
                </a:solidFill>
                <a:cs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r>
              <a:rPr lang="de-DE" sz="600" dirty="0">
                <a:solidFill>
                  <a:srgbClr val="000000"/>
                </a:solidFill>
                <a:cs typeface="Arial" charset="0"/>
              </a:rPr>
              <a:t> von </a:t>
            </a:r>
            <a:r>
              <a:rPr lang="de-DE" sz="600" dirty="0" smtClean="0">
                <a:solidFill>
                  <a:srgbClr val="000000"/>
                </a:solidFill>
                <a:cs typeface="Arial" charset="0"/>
              </a:rPr>
              <a:t>15</a:t>
            </a:r>
            <a:endParaRPr lang="de-DE" sz="6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489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  <a:ea typeface="Arial" charset="0"/>
          <a:cs typeface="Arial" charset="0"/>
        </a:defRPr>
      </a:lvl2pPr>
      <a:lvl3pPr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  <a:ea typeface="Arial" charset="0"/>
          <a:cs typeface="Arial" charset="0"/>
        </a:defRPr>
      </a:lvl3pPr>
      <a:lvl4pPr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  <a:ea typeface="Arial" charset="0"/>
          <a:cs typeface="Arial" charset="0"/>
        </a:defRPr>
      </a:lvl4pPr>
      <a:lvl5pPr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  <a:ea typeface="Arial" charset="0"/>
          <a:cs typeface="Arial" charset="0"/>
        </a:defRPr>
      </a:lvl5pPr>
      <a:lvl6pPr marL="4572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  <a:ea typeface="Arial" charset="0"/>
          <a:cs typeface="Arial" charset="0"/>
        </a:defRPr>
      </a:lvl6pPr>
      <a:lvl7pPr marL="9144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  <a:ea typeface="Arial" charset="0"/>
          <a:cs typeface="Arial" charset="0"/>
        </a:defRPr>
      </a:lvl7pPr>
      <a:lvl8pPr marL="13716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  <a:ea typeface="Arial" charset="0"/>
          <a:cs typeface="Arial" charset="0"/>
        </a:defRPr>
      </a:lvl8pPr>
      <a:lvl9pPr marL="18288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  <a:ea typeface="Arial" charset="0"/>
          <a:cs typeface="Arial" charset="0"/>
        </a:defRPr>
      </a:lvl9pPr>
    </p:titleStyle>
    <p:bodyStyle>
      <a:lvl1pPr marL="0" indent="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tabLst>
          <a:tab pos="266700" algn="l"/>
        </a:tabLst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269875" indent="-268288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Font typeface="Wingdings" charset="2"/>
        <a:buChar char="l"/>
        <a:tabLst>
          <a:tab pos="266700" algn="l"/>
        </a:tabLst>
        <a:defRPr sz="2000" b="1">
          <a:solidFill>
            <a:schemeClr val="tx1"/>
          </a:solidFill>
          <a:latin typeface="+mn-lt"/>
          <a:ea typeface="+mn-ea"/>
          <a:cs typeface="+mn-cs"/>
        </a:defRPr>
      </a:lvl2pPr>
      <a:lvl3pPr marL="536575" indent="-265113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Arial" charset="0"/>
        <a:buChar char="−"/>
        <a:tabLst>
          <a:tab pos="266700" algn="l"/>
        </a:tabLst>
        <a:defRPr sz="2000" b="0">
          <a:solidFill>
            <a:schemeClr val="tx1"/>
          </a:solidFill>
          <a:latin typeface="+mn-lt"/>
          <a:ea typeface="+mn-ea"/>
          <a:cs typeface="+mn-cs"/>
        </a:defRPr>
      </a:lvl3pPr>
      <a:lvl4pPr marL="803275" indent="-265113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Arial" charset="0"/>
        <a:buChar char="−"/>
        <a:tabLst>
          <a:tab pos="266700" algn="l"/>
        </a:tabLst>
        <a:defRPr sz="2000" b="0">
          <a:solidFill>
            <a:schemeClr val="tx1"/>
          </a:solidFill>
          <a:latin typeface="+mn-lt"/>
          <a:ea typeface="+mn-ea"/>
          <a:cs typeface="+mn-cs"/>
        </a:defRPr>
      </a:lvl4pPr>
      <a:lvl5pPr marL="1076325" indent="-271463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Arial" charset="0"/>
        <a:buChar char="−"/>
        <a:tabLst>
          <a:tab pos="266700" algn="l"/>
        </a:tabLst>
        <a:defRPr sz="2000" b="0">
          <a:solidFill>
            <a:schemeClr val="tx1"/>
          </a:solidFill>
          <a:latin typeface="+mn-lt"/>
          <a:ea typeface="+mn-ea"/>
          <a:cs typeface="+mn-cs"/>
        </a:defRPr>
      </a:lvl5pPr>
      <a:lvl6pPr marL="1533525" indent="-271463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Arial" charset="0"/>
        <a:buChar char="−"/>
        <a:tabLst>
          <a:tab pos="266700" algn="l"/>
        </a:tabLst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1990725" indent="-271463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Arial" charset="0"/>
        <a:buChar char="−"/>
        <a:tabLst>
          <a:tab pos="266700" algn="l"/>
        </a:tabLst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2447925" indent="-271463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Arial" charset="0"/>
        <a:buChar char="−"/>
        <a:tabLst>
          <a:tab pos="266700" algn="l"/>
        </a:tabLst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2905125" indent="-271463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Arial" charset="0"/>
        <a:buChar char="−"/>
        <a:tabLst>
          <a:tab pos="266700" algn="l"/>
        </a:tabLst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"/><Relationship Id="rId2" Type="http://schemas.openxmlformats.org/officeDocument/2006/relationships/image" Target="../media/image20.tif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tiff"/><Relationship Id="rId4" Type="http://schemas.openxmlformats.org/officeDocument/2006/relationships/image" Target="../media/image26.tif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tiff"/><Relationship Id="rId3" Type="http://schemas.openxmlformats.org/officeDocument/2006/relationships/tags" Target="../tags/tag3.xml"/><Relationship Id="rId7" Type="http://schemas.openxmlformats.org/officeDocument/2006/relationships/slideLayout" Target="../slideLayouts/slideLayout3.xml"/><Relationship Id="rId12" Type="http://schemas.microsoft.com/office/2007/relationships/hdphoto" Target="../media/hdphoto2.wdp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30.png"/><Relationship Id="rId5" Type="http://schemas.openxmlformats.org/officeDocument/2006/relationships/tags" Target="../tags/tag5.xml"/><Relationship Id="rId10" Type="http://schemas.microsoft.com/office/2007/relationships/hdphoto" Target="../media/hdphoto1.wdp"/><Relationship Id="rId4" Type="http://schemas.openxmlformats.org/officeDocument/2006/relationships/tags" Target="../tags/tag4.xml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llipse 13"/>
          <p:cNvSpPr/>
          <p:nvPr/>
        </p:nvSpPr>
        <p:spPr bwMode="auto">
          <a:xfrm>
            <a:off x="7261201" y="548680"/>
            <a:ext cx="1440160" cy="1440160"/>
          </a:xfrm>
          <a:prstGeom prst="ellipse">
            <a:avLst/>
          </a:prstGeom>
          <a:blipFill>
            <a:blip r:embed="rId2"/>
            <a:srcRect/>
            <a:stretch>
              <a:fillRect l="-24874" r="-24874"/>
            </a:stretch>
          </a:blip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charset="2"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251520" y="2276872"/>
            <a:ext cx="8892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200" dirty="0" smtClean="0">
                <a:solidFill>
                  <a:srgbClr val="FCA414"/>
                </a:solidFill>
                <a:effectLst>
                  <a:reflection stA="50000" endPos="50000" dist="5080" dir="5400000" sy="-100000" algn="bl" rotWithShape="0"/>
                </a:effectLst>
                <a:latin typeface="Arial Black"/>
                <a:cs typeface="Arial Black"/>
              </a:rPr>
              <a:t>MEISTER-klasse!</a:t>
            </a:r>
            <a:endParaRPr lang="de-DE" sz="7200" dirty="0">
              <a:solidFill>
                <a:srgbClr val="FCA414"/>
              </a:solidFill>
              <a:effectLst>
                <a:reflection stA="50000" endPos="50000" dist="5080" dir="5400000" sy="-100000" algn="bl" rotWithShape="0"/>
              </a:effectLst>
              <a:latin typeface="Arial Black"/>
              <a:cs typeface="Arial Black"/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 bwMode="gray">
          <a:xfrm>
            <a:off x="395536" y="3789040"/>
            <a:ext cx="5292452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2pPr>
            <a:lvl3pPr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3pPr>
            <a:lvl4pPr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4pPr>
            <a:lvl5pPr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de-DE" smtClean="0">
                <a:solidFill>
                  <a:schemeClr val="tx1"/>
                </a:solidFill>
              </a:rPr>
              <a:t>Hautschutz im Friseurhandwerk </a:t>
            </a:r>
            <a:endParaRPr lang="de-DE" dirty="0"/>
          </a:p>
        </p:txBody>
      </p:sp>
      <p:sp>
        <p:nvSpPr>
          <p:cNvPr id="9" name="Textfeld 4"/>
          <p:cNvSpPr txBox="1"/>
          <p:nvPr/>
        </p:nvSpPr>
        <p:spPr>
          <a:xfrm>
            <a:off x="287524" y="1637426"/>
            <a:ext cx="756084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3500" b="1" dirty="0" smtClean="0">
                <a:latin typeface="Arial" pitchFamily="34" charset="0"/>
                <a:cs typeface="Arial" pitchFamily="34" charset="0"/>
              </a:rPr>
              <a:t>Mehr Wissen im Arbeitsschutz</a:t>
            </a:r>
            <a:endParaRPr lang="de-DE" sz="35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7822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36" y="1448736"/>
            <a:ext cx="3137818" cy="4590611"/>
          </a:xfrm>
          <a:prstGeom prst="rect">
            <a:avLst/>
          </a:prstGeom>
        </p:spPr>
      </p:pic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tx1"/>
                </a:solidFill>
              </a:rPr>
              <a:t>Schutzhandschuhe – die große Auswahl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749" y="1718772"/>
            <a:ext cx="957673" cy="1404410"/>
          </a:xfrm>
          <a:prstGeom prst="rect">
            <a:avLst/>
          </a:prstGeom>
        </p:spPr>
      </p:pic>
      <p:sp>
        <p:nvSpPr>
          <p:cNvPr id="9" name="Pfeil nach unten 8"/>
          <p:cNvSpPr/>
          <p:nvPr/>
        </p:nvSpPr>
        <p:spPr bwMode="auto">
          <a:xfrm rot="3987681">
            <a:off x="2908950" y="2888681"/>
            <a:ext cx="210524" cy="3462407"/>
          </a:xfrm>
          <a:prstGeom prst="downArrow">
            <a:avLst/>
          </a:prstGeom>
          <a:solidFill>
            <a:srgbClr val="FF0000"/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endParaRPr lang="de-DE" sz="2000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11" name="Inhaltsplatzhalter 1"/>
          <p:cNvSpPr>
            <a:spLocks noGrp="1"/>
          </p:cNvSpPr>
          <p:nvPr>
            <p:ph idx="1"/>
          </p:nvPr>
        </p:nvSpPr>
        <p:spPr>
          <a:xfrm>
            <a:off x="4716463" y="1773237"/>
            <a:ext cx="3779838" cy="4103687"/>
          </a:xfrm>
        </p:spPr>
        <p:txBody>
          <a:bodyPr/>
          <a:lstStyle/>
          <a:p>
            <a:r>
              <a:rPr lang="de-DE" sz="1600" dirty="0" smtClean="0"/>
              <a:t>Schutzhandschuhe mit diesem </a:t>
            </a:r>
            <a:br>
              <a:rPr lang="de-DE" sz="1600" dirty="0" smtClean="0"/>
            </a:br>
            <a:r>
              <a:rPr lang="de-DE" sz="1600" b="1" dirty="0" smtClean="0"/>
              <a:t>Symbol </a:t>
            </a:r>
            <a:r>
              <a:rPr lang="de-DE" sz="1600" dirty="0" smtClean="0"/>
              <a:t>sind widerstandsfähig gegen Wasserdurchdringung.</a:t>
            </a:r>
          </a:p>
          <a:p>
            <a:pPr>
              <a:lnSpc>
                <a:spcPct val="100000"/>
              </a:lnSpc>
            </a:pPr>
            <a:r>
              <a:rPr lang="de-DE" sz="1600" dirty="0" smtClean="0"/>
              <a:t> 	</a:t>
            </a:r>
          </a:p>
          <a:p>
            <a:pPr>
              <a:lnSpc>
                <a:spcPct val="100000"/>
              </a:lnSpc>
            </a:pPr>
            <a:endParaRPr lang="de-DE" sz="1600" dirty="0" smtClean="0"/>
          </a:p>
          <a:p>
            <a:pPr>
              <a:lnSpc>
                <a:spcPct val="100000"/>
              </a:lnSpc>
            </a:pPr>
            <a:endParaRPr lang="de-DE" sz="1600" dirty="0" smtClean="0"/>
          </a:p>
          <a:p>
            <a:pPr>
              <a:lnSpc>
                <a:spcPct val="100000"/>
              </a:lnSpc>
            </a:pPr>
            <a:endParaRPr lang="de-DE" sz="1600" dirty="0" smtClean="0"/>
          </a:p>
          <a:p>
            <a:pPr>
              <a:lnSpc>
                <a:spcPct val="100000"/>
              </a:lnSpc>
            </a:pPr>
            <a:endParaRPr lang="de-DE" sz="1600" dirty="0" smtClean="0"/>
          </a:p>
          <a:p>
            <a:pPr>
              <a:lnSpc>
                <a:spcPct val="100000"/>
              </a:lnSpc>
            </a:pPr>
            <a:r>
              <a:rPr lang="de-DE" sz="1600" dirty="0" smtClean="0"/>
              <a:t>Achten Sie beim Kauf von Schutz-</a:t>
            </a:r>
            <a:br>
              <a:rPr lang="de-DE" sz="1600" dirty="0" smtClean="0"/>
            </a:br>
            <a:r>
              <a:rPr lang="de-DE" sz="1600" dirty="0" err="1" smtClean="0"/>
              <a:t>handschuhen</a:t>
            </a:r>
            <a:r>
              <a:rPr lang="de-DE" sz="1600" dirty="0" smtClean="0"/>
              <a:t> auf das Symbol auf </a:t>
            </a:r>
            <a:br>
              <a:rPr lang="de-DE" sz="1600" dirty="0" smtClean="0"/>
            </a:br>
            <a:r>
              <a:rPr lang="de-DE" sz="1600" dirty="0" smtClean="0"/>
              <a:t>der Verpackung!</a:t>
            </a:r>
            <a:endParaRPr lang="de-DE" sz="1600" dirty="0" smtClean="0">
              <a:solidFill>
                <a:srgbClr val="FF3399"/>
              </a:solidFill>
            </a:endParaRPr>
          </a:p>
          <a:p>
            <a:pPr>
              <a:lnSpc>
                <a:spcPct val="100000"/>
              </a:lnSpc>
            </a:pPr>
            <a:endParaRPr lang="de-DE" sz="1600" dirty="0" smtClean="0"/>
          </a:p>
        </p:txBody>
      </p:sp>
    </p:spTree>
    <p:extLst>
      <p:ext uri="{BB962C8B-B14F-4D97-AF65-F5344CB8AC3E}">
        <p14:creationId xmlns:p14="http://schemas.microsoft.com/office/powerpoint/2010/main" val="523924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5"/>
          <p:cNvSpPr/>
          <p:nvPr/>
        </p:nvSpPr>
        <p:spPr bwMode="auto">
          <a:xfrm>
            <a:off x="4644009" y="1124744"/>
            <a:ext cx="3783574" cy="484210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endParaRPr lang="de-DE" sz="200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sp>
        <p:nvSpPr>
          <p:cNvPr id="15" name="Rechteck 14"/>
          <p:cNvSpPr/>
          <p:nvPr/>
        </p:nvSpPr>
        <p:spPr bwMode="auto">
          <a:xfrm>
            <a:off x="703818" y="1124744"/>
            <a:ext cx="3783600" cy="484210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endParaRPr lang="de-DE" sz="200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7700" y="598489"/>
            <a:ext cx="7848600" cy="526256"/>
          </a:xfrm>
        </p:spPr>
        <p:txBody>
          <a:bodyPr/>
          <a:lstStyle/>
          <a:p>
            <a:r>
              <a:rPr lang="de-DE" dirty="0" smtClean="0"/>
              <a:t>Sinnvoller Umgang mit Schutzhandschuhen</a:t>
            </a:r>
            <a:endParaRPr lang="de-DE" dirty="0"/>
          </a:p>
        </p:txBody>
      </p:sp>
      <p:pic>
        <p:nvPicPr>
          <p:cNvPr id="6" name="Inhaltsplatzhalter 4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5" b="18019"/>
          <a:stretch/>
        </p:blipFill>
        <p:spPr bwMode="gray">
          <a:xfrm>
            <a:off x="1083738" y="2818432"/>
            <a:ext cx="2736000" cy="3130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fik 6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2" b="16187"/>
          <a:stretch/>
        </p:blipFill>
        <p:spPr>
          <a:xfrm>
            <a:off x="5004048" y="2818431"/>
            <a:ext cx="2736000" cy="3132000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701446" y="1772816"/>
            <a:ext cx="3723912" cy="483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6550" indent="-285750" fontAlgn="base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de-DE" sz="1600" kern="800" dirty="0">
                <a:solidFill>
                  <a:srgbClr val="000000"/>
                </a:solidFill>
                <a:cs typeface="Arial" charset="0"/>
              </a:rPr>
              <a:t>Einmalhandschuhe nur </a:t>
            </a:r>
            <a:r>
              <a:rPr lang="de-DE" sz="1600" b="1" kern="800" dirty="0">
                <a:solidFill>
                  <a:srgbClr val="000000"/>
                </a:solidFill>
                <a:cs typeface="Arial" charset="0"/>
              </a:rPr>
              <a:t>1x</a:t>
            </a:r>
            <a:r>
              <a:rPr lang="de-DE" sz="1600" kern="800" dirty="0">
                <a:solidFill>
                  <a:srgbClr val="000000"/>
                </a:solidFill>
                <a:cs typeface="Arial" charset="0"/>
              </a:rPr>
              <a:t> tragen!</a:t>
            </a:r>
          </a:p>
        </p:txBody>
      </p:sp>
      <p:sp>
        <p:nvSpPr>
          <p:cNvPr id="11" name="Rechteck 10"/>
          <p:cNvSpPr/>
          <p:nvPr/>
        </p:nvSpPr>
        <p:spPr>
          <a:xfrm>
            <a:off x="701446" y="1161544"/>
            <a:ext cx="3510514" cy="1235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6550" indent="-285750" fontAlgn="base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de-DE" sz="1600" kern="800" dirty="0" smtClean="0">
                <a:solidFill>
                  <a:srgbClr val="000000"/>
                </a:solidFill>
                <a:cs typeface="Arial" charset="0"/>
              </a:rPr>
              <a:t>Handschuhe nie </a:t>
            </a:r>
            <a:r>
              <a:rPr lang="de-DE" sz="1600" kern="800" dirty="0">
                <a:solidFill>
                  <a:srgbClr val="000000"/>
                </a:solidFill>
                <a:cs typeface="Arial" charset="0"/>
              </a:rPr>
              <a:t>länger als </a:t>
            </a:r>
            <a:r>
              <a:rPr lang="de-DE" sz="1600" kern="800" dirty="0" smtClean="0">
                <a:solidFill>
                  <a:srgbClr val="000000"/>
                </a:solidFill>
                <a:cs typeface="Arial" charset="0"/>
              </a:rPr>
              <a:t>notwendig </a:t>
            </a:r>
            <a:r>
              <a:rPr lang="de-DE" sz="1600" kern="800" dirty="0">
                <a:solidFill>
                  <a:srgbClr val="000000"/>
                </a:solidFill>
                <a:cs typeface="Arial" charset="0"/>
              </a:rPr>
              <a:t>tragen</a:t>
            </a:r>
          </a:p>
        </p:txBody>
      </p:sp>
      <p:sp>
        <p:nvSpPr>
          <p:cNvPr id="12" name="Rechteck 11"/>
          <p:cNvSpPr/>
          <p:nvPr/>
        </p:nvSpPr>
        <p:spPr>
          <a:xfrm>
            <a:off x="693959" y="2132856"/>
            <a:ext cx="3731400" cy="63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6550" indent="-285750" fontAlgn="base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•"/>
            </a:pPr>
            <a:r>
              <a:rPr lang="de-DE" sz="1600" kern="800" dirty="0" smtClean="0">
                <a:solidFill>
                  <a:srgbClr val="000000"/>
                </a:solidFill>
                <a:cs typeface="Arial" charset="0"/>
              </a:rPr>
              <a:t>Handschuhe sofort </a:t>
            </a:r>
            <a:r>
              <a:rPr lang="de-DE" sz="1600" kern="800" dirty="0">
                <a:solidFill>
                  <a:srgbClr val="000000"/>
                </a:solidFill>
                <a:cs typeface="Arial" charset="0"/>
              </a:rPr>
              <a:t>wechseln, wenn innen feucht</a:t>
            </a:r>
          </a:p>
        </p:txBody>
      </p:sp>
      <p:sp>
        <p:nvSpPr>
          <p:cNvPr id="13" name="Rechteck 12"/>
          <p:cNvSpPr/>
          <p:nvPr/>
        </p:nvSpPr>
        <p:spPr>
          <a:xfrm>
            <a:off x="4618130" y="1168248"/>
            <a:ext cx="3983947" cy="63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6550" indent="-285750" fontAlgn="base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de-DE" sz="1600" kern="800" dirty="0">
                <a:solidFill>
                  <a:srgbClr val="000000"/>
                </a:solidFill>
                <a:cs typeface="Arial" charset="0"/>
              </a:rPr>
              <a:t>B</a:t>
            </a:r>
            <a:r>
              <a:rPr lang="de-DE" sz="1600" kern="800" dirty="0" smtClean="0">
                <a:solidFill>
                  <a:srgbClr val="000000"/>
                </a:solidFill>
                <a:cs typeface="Arial" charset="0"/>
              </a:rPr>
              <a:t>ei </a:t>
            </a:r>
            <a:r>
              <a:rPr lang="de-DE" sz="1600" kern="800" dirty="0">
                <a:solidFill>
                  <a:srgbClr val="000000"/>
                </a:solidFill>
                <a:cs typeface="Arial" charset="0"/>
              </a:rPr>
              <a:t>länger dauernden </a:t>
            </a:r>
            <a:r>
              <a:rPr lang="de-DE" sz="1600" kern="800" dirty="0" smtClean="0">
                <a:solidFill>
                  <a:srgbClr val="000000"/>
                </a:solidFill>
                <a:cs typeface="Arial" charset="0"/>
              </a:rPr>
              <a:t>Tätigkeiten</a:t>
            </a:r>
            <a:r>
              <a:rPr lang="de-DE" sz="1600" kern="800" dirty="0">
                <a:solidFill>
                  <a:srgbClr val="000000"/>
                </a:solidFill>
                <a:cs typeface="Arial" charset="0"/>
              </a:rPr>
              <a:t>: </a:t>
            </a:r>
            <a:r>
              <a:rPr lang="de-DE" sz="1600" b="1" kern="800" dirty="0">
                <a:solidFill>
                  <a:srgbClr val="000000"/>
                </a:solidFill>
                <a:cs typeface="Arial" charset="0"/>
              </a:rPr>
              <a:t>Baumwollhandschuhe</a:t>
            </a:r>
            <a:r>
              <a:rPr lang="de-DE" sz="1600" kern="800" dirty="0">
                <a:solidFill>
                  <a:srgbClr val="000000"/>
                </a:solidFill>
                <a:cs typeface="Arial" charset="0"/>
              </a:rPr>
              <a:t> unterziehen</a:t>
            </a:r>
          </a:p>
        </p:txBody>
      </p:sp>
      <p:sp>
        <p:nvSpPr>
          <p:cNvPr id="14" name="Rechteck 13"/>
          <p:cNvSpPr/>
          <p:nvPr/>
        </p:nvSpPr>
        <p:spPr>
          <a:xfrm>
            <a:off x="4626756" y="1776811"/>
            <a:ext cx="3689660" cy="63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6550" indent="-285750" fontAlgn="base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de-DE" sz="1600" b="1" kern="800" dirty="0">
                <a:solidFill>
                  <a:srgbClr val="000000"/>
                </a:solidFill>
                <a:cs typeface="Arial" charset="0"/>
              </a:rPr>
              <a:t>K</a:t>
            </a:r>
            <a:r>
              <a:rPr lang="de-DE" sz="1600" b="1" kern="800" dirty="0" smtClean="0">
                <a:solidFill>
                  <a:srgbClr val="000000"/>
                </a:solidFill>
                <a:cs typeface="Arial" charset="0"/>
              </a:rPr>
              <a:t>eine</a:t>
            </a:r>
            <a:r>
              <a:rPr lang="de-DE" sz="1600" kern="800" dirty="0" smtClean="0">
                <a:solidFill>
                  <a:srgbClr val="000000"/>
                </a:solidFill>
                <a:cs typeface="Arial" charset="0"/>
              </a:rPr>
              <a:t> beschädigten Handschuhe tragen</a:t>
            </a:r>
            <a:endParaRPr lang="de-DE" sz="1600" kern="8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97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 animBg="1"/>
      <p:bldP spid="10" grpId="0"/>
      <p:bldP spid="11" grpId="0"/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35"/>
          <a:stretch/>
        </p:blipFill>
        <p:spPr>
          <a:xfrm>
            <a:off x="0" y="623415"/>
            <a:ext cx="8748464" cy="5561725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35"/>
          <a:stretch/>
        </p:blipFill>
        <p:spPr>
          <a:xfrm>
            <a:off x="0" y="623415"/>
            <a:ext cx="8748464" cy="5561725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50"/>
          <a:stretch/>
        </p:blipFill>
        <p:spPr>
          <a:xfrm>
            <a:off x="0" y="623415"/>
            <a:ext cx="8748464" cy="5475460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50"/>
          <a:stretch/>
        </p:blipFill>
        <p:spPr>
          <a:xfrm>
            <a:off x="0" y="623415"/>
            <a:ext cx="8748464" cy="5475460"/>
          </a:xfrm>
          <a:prstGeom prst="rect">
            <a:avLst/>
          </a:prstGeom>
        </p:spPr>
      </p:pic>
      <p:sp>
        <p:nvSpPr>
          <p:cNvPr id="13" name="Titel 5"/>
          <p:cNvSpPr>
            <a:spLocks noGrp="1"/>
          </p:cNvSpPr>
          <p:nvPr>
            <p:ph type="title"/>
          </p:nvPr>
        </p:nvSpPr>
        <p:spPr>
          <a:xfrm>
            <a:off x="647700" y="598488"/>
            <a:ext cx="7848600" cy="1030287"/>
          </a:xfrm>
        </p:spPr>
        <p:txBody>
          <a:bodyPr/>
          <a:lstStyle/>
          <a:p>
            <a:r>
              <a:rPr lang="de-DE" dirty="0" smtClean="0">
                <a:solidFill>
                  <a:schemeClr val="tx1"/>
                </a:solidFill>
              </a:rPr>
              <a:t>Das Haus der gesunden Haut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 rot="60000">
            <a:off x="2551854" y="4756861"/>
            <a:ext cx="3171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/>
              <a:t>Hautschutz</a:t>
            </a:r>
            <a:endParaRPr lang="de-DE" b="1" dirty="0"/>
          </a:p>
        </p:txBody>
      </p:sp>
      <p:sp>
        <p:nvSpPr>
          <p:cNvPr id="9" name="Textfeld 8"/>
          <p:cNvSpPr txBox="1"/>
          <p:nvPr/>
        </p:nvSpPr>
        <p:spPr>
          <a:xfrm rot="60000">
            <a:off x="2544974" y="3966756"/>
            <a:ext cx="3181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/>
              <a:t>Hautreinigung</a:t>
            </a:r>
            <a:endParaRPr lang="de-DE" b="1" dirty="0"/>
          </a:p>
        </p:txBody>
      </p:sp>
      <p:sp>
        <p:nvSpPr>
          <p:cNvPr id="10" name="Textfeld 9"/>
          <p:cNvSpPr txBox="1"/>
          <p:nvPr/>
        </p:nvSpPr>
        <p:spPr>
          <a:xfrm rot="60000">
            <a:off x="2554596" y="3240579"/>
            <a:ext cx="3166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/>
              <a:t>Hautpflege</a:t>
            </a:r>
            <a:endParaRPr lang="de-DE" b="1" dirty="0"/>
          </a:p>
        </p:txBody>
      </p:sp>
      <p:sp>
        <p:nvSpPr>
          <p:cNvPr id="11" name="Textfeld 10"/>
          <p:cNvSpPr txBox="1"/>
          <p:nvPr/>
        </p:nvSpPr>
        <p:spPr>
          <a:xfrm rot="60000">
            <a:off x="3422895" y="2388670"/>
            <a:ext cx="2630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Gesunde Haut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346559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1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1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77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77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78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78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eck 31"/>
          <p:cNvSpPr/>
          <p:nvPr/>
        </p:nvSpPr>
        <p:spPr bwMode="auto">
          <a:xfrm>
            <a:off x="705767" y="1623807"/>
            <a:ext cx="7138800" cy="42660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endParaRPr lang="de-DE" sz="200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pic>
        <p:nvPicPr>
          <p:cNvPr id="1026" name="Picture 2"/>
          <p:cNvPicPr>
            <a:picLocks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27"/>
          <a:stretch/>
        </p:blipFill>
        <p:spPr bwMode="auto">
          <a:xfrm>
            <a:off x="744929" y="1638056"/>
            <a:ext cx="7072877" cy="4229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47700" y="598489"/>
            <a:ext cx="7848600" cy="670224"/>
          </a:xfrm>
        </p:spPr>
        <p:txBody>
          <a:bodyPr/>
          <a:lstStyle/>
          <a:p>
            <a:r>
              <a:rPr lang="de-DE" dirty="0" smtClean="0">
                <a:solidFill>
                  <a:schemeClr val="tx1"/>
                </a:solidFill>
              </a:rPr>
              <a:t>Hautschutzmanagement</a:t>
            </a:r>
            <a:br>
              <a:rPr lang="de-DE" dirty="0" smtClean="0">
                <a:solidFill>
                  <a:schemeClr val="tx1"/>
                </a:solidFill>
              </a:rPr>
            </a:br>
            <a:r>
              <a:rPr lang="de-DE" sz="2000" b="0" dirty="0" smtClean="0"/>
              <a:t>Der Hautschutz- und </a:t>
            </a:r>
            <a:r>
              <a:rPr lang="de-DE" sz="2000" b="0" dirty="0"/>
              <a:t>P</a:t>
            </a:r>
            <a:r>
              <a:rPr lang="de-DE" sz="2000" b="0" dirty="0" smtClean="0"/>
              <a:t>flegeplatz</a:t>
            </a:r>
            <a:r>
              <a:rPr lang="de-DE" sz="2000" b="0" i="1" dirty="0" smtClean="0"/>
              <a:t> </a:t>
            </a:r>
            <a:r>
              <a:rPr lang="de-DE" sz="2000" b="0" dirty="0" smtClean="0"/>
              <a:t>im Salon:</a:t>
            </a:r>
            <a:endParaRPr lang="de-DE" b="0" dirty="0">
              <a:solidFill>
                <a:schemeClr val="tx1"/>
              </a:solidFill>
            </a:endParaRP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5200" b="90000" l="15625" r="857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1438">
            <a:off x="178628" y="3522397"/>
            <a:ext cx="1755648" cy="12149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034" y="3401944"/>
            <a:ext cx="1524326" cy="1323200"/>
          </a:xfrm>
          <a:prstGeom prst="rect">
            <a:avLst/>
          </a:prstGeom>
        </p:spPr>
      </p:pic>
      <p:sp>
        <p:nvSpPr>
          <p:cNvPr id="15" name="Rechteck 14"/>
          <p:cNvSpPr/>
          <p:nvPr>
            <p:custDataLst>
              <p:tags r:id="rId1"/>
            </p:custDataLst>
          </p:nvPr>
        </p:nvSpPr>
        <p:spPr>
          <a:xfrm rot="21044675">
            <a:off x="447238" y="3693979"/>
            <a:ext cx="1258477" cy="990445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r>
              <a:rPr lang="de-DE" sz="1600" noProof="1">
                <a:solidFill>
                  <a:srgbClr val="000000"/>
                </a:solidFill>
                <a:cs typeface="Arial" charset="0"/>
              </a:rPr>
              <a:t>Einmal-</a:t>
            </a:r>
            <a:br>
              <a:rPr lang="de-DE" sz="1600" noProof="1">
                <a:solidFill>
                  <a:srgbClr val="000000"/>
                </a:solidFill>
                <a:cs typeface="Arial" charset="0"/>
              </a:rPr>
            </a:br>
            <a:r>
              <a:rPr lang="de-DE" sz="1600" noProof="1">
                <a:solidFill>
                  <a:srgbClr val="000000"/>
                </a:solidFill>
                <a:cs typeface="Arial" charset="0"/>
              </a:rPr>
              <a:t>handtücher</a:t>
            </a:r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5200" b="90000" l="15625" r="857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4175">
            <a:off x="1263096" y="4855129"/>
            <a:ext cx="2708890" cy="15898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396" y="4899780"/>
            <a:ext cx="1439944" cy="1249952"/>
          </a:xfrm>
          <a:prstGeom prst="rect">
            <a:avLst/>
          </a:prstGeom>
        </p:spPr>
      </p:pic>
      <p:sp>
        <p:nvSpPr>
          <p:cNvPr id="18" name="Rechteck 17"/>
          <p:cNvSpPr/>
          <p:nvPr>
            <p:custDataLst>
              <p:tags r:id="rId2"/>
            </p:custDataLst>
          </p:nvPr>
        </p:nvSpPr>
        <p:spPr>
          <a:xfrm rot="638406">
            <a:off x="1642524" y="5284282"/>
            <a:ext cx="1927349" cy="990445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r>
              <a:rPr lang="de-DE" sz="1600" noProof="1">
                <a:solidFill>
                  <a:srgbClr val="000000"/>
                </a:solidFill>
                <a:cs typeface="Arial" charset="0"/>
              </a:rPr>
              <a:t>Waschplatz</a:t>
            </a:r>
            <a:br>
              <a:rPr lang="de-DE" sz="1600" noProof="1">
                <a:solidFill>
                  <a:srgbClr val="000000"/>
                </a:solidFill>
                <a:cs typeface="Arial" charset="0"/>
              </a:rPr>
            </a:br>
            <a:r>
              <a:rPr lang="de-DE" sz="1600" noProof="1" smtClean="0">
                <a:solidFill>
                  <a:srgbClr val="000000"/>
                </a:solidFill>
                <a:cs typeface="Arial" charset="0"/>
              </a:rPr>
              <a:t>(fließend Kalt- und Warmwasser)</a:t>
            </a:r>
            <a:endParaRPr lang="de-DE" sz="1600" kern="0" dirty="0">
              <a:solidFill>
                <a:sysClr val="window" lastClr="FFFFFF"/>
              </a:solidFill>
              <a:latin typeface="Calibri"/>
              <a:cs typeface="Arial" charset="0"/>
            </a:endParaRPr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5200" b="90000" l="15625" r="857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6127">
            <a:off x="7053030" y="2154053"/>
            <a:ext cx="1984438" cy="12872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506" y="2316438"/>
            <a:ext cx="1364625" cy="1184570"/>
          </a:xfrm>
          <a:prstGeom prst="rect">
            <a:avLst/>
          </a:prstGeom>
        </p:spPr>
      </p:pic>
      <p:sp>
        <p:nvSpPr>
          <p:cNvPr id="21" name="Rechteck 20"/>
          <p:cNvSpPr/>
          <p:nvPr>
            <p:custDataLst>
              <p:tags r:id="rId3"/>
            </p:custDataLst>
          </p:nvPr>
        </p:nvSpPr>
        <p:spPr>
          <a:xfrm rot="21044675">
            <a:off x="7424332" y="2481913"/>
            <a:ext cx="1407819" cy="864139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r>
              <a:rPr lang="de-DE" sz="1600" noProof="1" smtClean="0">
                <a:solidFill>
                  <a:srgbClr val="000000"/>
                </a:solidFill>
                <a:cs typeface="Arial" charset="0"/>
              </a:rPr>
              <a:t>Schutzhand-schuhe</a:t>
            </a:r>
            <a:endParaRPr lang="de-DE" sz="1600" kern="0" dirty="0">
              <a:solidFill>
                <a:sysClr val="window" lastClr="FFFFFF"/>
              </a:solidFill>
              <a:latin typeface="Calibri"/>
              <a:cs typeface="Arial" charset="0"/>
            </a:endParaRPr>
          </a:p>
        </p:txBody>
      </p:sp>
      <p:pic>
        <p:nvPicPr>
          <p:cNvPr id="22" name="Grafik 2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5200" b="90000" l="15625" r="857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3775">
            <a:off x="3293229" y="3061728"/>
            <a:ext cx="2028034" cy="152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Grafik 2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777" y="3335479"/>
            <a:ext cx="1430380" cy="1241649"/>
          </a:xfrm>
          <a:prstGeom prst="rect">
            <a:avLst/>
          </a:prstGeom>
        </p:spPr>
      </p:pic>
      <p:sp>
        <p:nvSpPr>
          <p:cNvPr id="24" name="Rechteck 23"/>
          <p:cNvSpPr/>
          <p:nvPr>
            <p:custDataLst>
              <p:tags r:id="rId4"/>
            </p:custDataLst>
          </p:nvPr>
        </p:nvSpPr>
        <p:spPr>
          <a:xfrm rot="1060737">
            <a:off x="3403875" y="3446859"/>
            <a:ext cx="1812758" cy="990445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r>
              <a:rPr lang="de-DE" sz="1600" noProof="1">
                <a:solidFill>
                  <a:srgbClr val="000000"/>
                </a:solidFill>
                <a:cs typeface="Arial" charset="0"/>
              </a:rPr>
              <a:t>Hautschutz- </a:t>
            </a:r>
            <a:br>
              <a:rPr lang="de-DE" sz="1600" noProof="1">
                <a:solidFill>
                  <a:srgbClr val="000000"/>
                </a:solidFill>
                <a:cs typeface="Arial" charset="0"/>
              </a:rPr>
            </a:br>
            <a:r>
              <a:rPr lang="de-DE" sz="1600" noProof="1">
                <a:solidFill>
                  <a:srgbClr val="000000"/>
                </a:solidFill>
                <a:cs typeface="Arial" charset="0"/>
              </a:rPr>
              <a:t>und Haut-</a:t>
            </a:r>
            <a:br>
              <a:rPr lang="de-DE" sz="1600" noProof="1">
                <a:solidFill>
                  <a:srgbClr val="000000"/>
                </a:solidFill>
                <a:cs typeface="Arial" charset="0"/>
              </a:rPr>
            </a:br>
            <a:r>
              <a:rPr lang="de-DE" sz="1600" noProof="1">
                <a:solidFill>
                  <a:srgbClr val="000000"/>
                </a:solidFill>
                <a:cs typeface="Arial" charset="0"/>
              </a:rPr>
              <a:t>pflegecreme</a:t>
            </a:r>
            <a:endParaRPr lang="de-DE" sz="1600" kern="0" dirty="0">
              <a:solidFill>
                <a:sysClr val="window" lastClr="FFFFFF"/>
              </a:solidFill>
              <a:latin typeface="Calibri"/>
              <a:cs typeface="Arial" charset="0"/>
            </a:endParaRPr>
          </a:p>
        </p:txBody>
      </p:sp>
      <p:pic>
        <p:nvPicPr>
          <p:cNvPr id="25" name="Grafik 2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5200" b="90000" l="15625" r="857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7259">
            <a:off x="2144739" y="1349599"/>
            <a:ext cx="1999968" cy="152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Grafik 25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432" y="1556792"/>
            <a:ext cx="1395600" cy="1211458"/>
          </a:xfrm>
          <a:prstGeom prst="rect">
            <a:avLst/>
          </a:prstGeom>
        </p:spPr>
      </p:pic>
      <p:sp>
        <p:nvSpPr>
          <p:cNvPr id="27" name="Rechteck 26"/>
          <p:cNvSpPr/>
          <p:nvPr>
            <p:custDataLst>
              <p:tags r:id="rId5"/>
            </p:custDataLst>
          </p:nvPr>
        </p:nvSpPr>
        <p:spPr>
          <a:xfrm rot="706214">
            <a:off x="2459543" y="1744640"/>
            <a:ext cx="1371363" cy="990445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r>
              <a:rPr lang="de-DE" sz="1600" noProof="1">
                <a:solidFill>
                  <a:srgbClr val="000000"/>
                </a:solidFill>
                <a:cs typeface="Arial" charset="0"/>
              </a:rPr>
              <a:t>Hautschutz-</a:t>
            </a:r>
            <a:br>
              <a:rPr lang="de-DE" sz="1600" noProof="1">
                <a:solidFill>
                  <a:srgbClr val="000000"/>
                </a:solidFill>
                <a:cs typeface="Arial" charset="0"/>
              </a:rPr>
            </a:br>
            <a:r>
              <a:rPr lang="de-DE" sz="1600" noProof="1">
                <a:solidFill>
                  <a:srgbClr val="000000"/>
                </a:solidFill>
                <a:cs typeface="Arial" charset="0"/>
              </a:rPr>
              <a:t>plan der BGW</a:t>
            </a:r>
            <a:endParaRPr lang="de-DE" sz="1600" kern="0" dirty="0">
              <a:solidFill>
                <a:sysClr val="window" lastClr="FFFFFF"/>
              </a:solidFill>
              <a:latin typeface="Calibri"/>
              <a:cs typeface="Arial" charset="0"/>
            </a:endParaRPr>
          </a:p>
        </p:txBody>
      </p:sp>
      <p:pic>
        <p:nvPicPr>
          <p:cNvPr id="28" name="Grafik 2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5200" b="90000" l="15625" r="857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6626">
            <a:off x="4822728" y="4913910"/>
            <a:ext cx="2141319" cy="11706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Grafik 28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336" y="5035197"/>
            <a:ext cx="1264425" cy="1097591"/>
          </a:xfrm>
          <a:prstGeom prst="rect">
            <a:avLst/>
          </a:prstGeom>
        </p:spPr>
      </p:pic>
      <p:sp>
        <p:nvSpPr>
          <p:cNvPr id="30" name="Rechteck 29"/>
          <p:cNvSpPr/>
          <p:nvPr>
            <p:custDataLst>
              <p:tags r:id="rId6"/>
            </p:custDataLst>
          </p:nvPr>
        </p:nvSpPr>
        <p:spPr>
          <a:xfrm rot="21071454">
            <a:off x="5180729" y="5218849"/>
            <a:ext cx="1463762" cy="730286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r>
              <a:rPr lang="de-DE" sz="1600" noProof="1" smtClean="0">
                <a:solidFill>
                  <a:srgbClr val="000000"/>
                </a:solidFill>
                <a:cs typeface="Arial" charset="0"/>
              </a:rPr>
              <a:t>Waschlotion </a:t>
            </a:r>
            <a:r>
              <a:rPr lang="de-DE" sz="1600" noProof="1">
                <a:solidFill>
                  <a:srgbClr val="000000"/>
                </a:solidFill>
                <a:cs typeface="Arial" charset="0"/>
              </a:rPr>
              <a:t>im Spender</a:t>
            </a:r>
            <a:endParaRPr lang="de-DE" sz="1600" kern="0" dirty="0">
              <a:solidFill>
                <a:sysClr val="window" lastClr="FFFFFF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031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0"/>
                            </p:stCondLst>
                            <p:childTnLst>
                              <p:par>
                                <p:cTn id="76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000"/>
                            </p:stCondLst>
                            <p:childTnLst>
                              <p:par>
                                <p:cTn id="80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000"/>
                            </p:stCondLst>
                            <p:childTnLst>
                              <p:par>
                                <p:cTn id="10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9000"/>
                            </p:stCondLst>
                            <p:childTnLst>
                              <p:par>
                                <p:cTn id="126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0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5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21" grpId="0"/>
      <p:bldP spid="24" grpId="0"/>
      <p:bldP spid="27" grpId="0"/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/>
        </p:nvSpPr>
        <p:spPr bwMode="auto">
          <a:xfrm>
            <a:off x="609604" y="1412776"/>
            <a:ext cx="7994844" cy="4179131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endParaRPr lang="de-DE" sz="200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47700" y="598489"/>
            <a:ext cx="7848600" cy="526256"/>
          </a:xfrm>
        </p:spPr>
        <p:txBody>
          <a:bodyPr/>
          <a:lstStyle/>
          <a:p>
            <a:r>
              <a:rPr lang="de-DE" dirty="0">
                <a:solidFill>
                  <a:schemeClr val="tx1"/>
                </a:solidFill>
              </a:rPr>
              <a:t>Hautschutzmanagement 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773484" y="2204863"/>
            <a:ext cx="3510484" cy="350334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smtClean="0"/>
              <a:t>Schutzhandschuhe</a:t>
            </a:r>
            <a:r>
              <a:rPr lang="de-DE" sz="1600" dirty="0"/>
              <a:t>: </a:t>
            </a:r>
            <a:br>
              <a:rPr lang="de-DE" sz="1600" dirty="0"/>
            </a:br>
            <a:r>
              <a:rPr lang="de-DE" sz="1600" dirty="0" smtClean="0"/>
              <a:t>Welche (Größe, Art)? </a:t>
            </a:r>
            <a:br>
              <a:rPr lang="de-DE" sz="1600" dirty="0" smtClean="0"/>
            </a:br>
            <a:r>
              <a:rPr lang="de-DE" sz="1600" dirty="0" smtClean="0"/>
              <a:t>Wann (Welche Tätigkeit)?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smtClean="0"/>
              <a:t>Wie </a:t>
            </a:r>
            <a:r>
              <a:rPr lang="de-DE" sz="1600" dirty="0"/>
              <a:t>reinigt und trocknet man die Hände richtig</a:t>
            </a:r>
            <a:r>
              <a:rPr lang="de-DE" sz="1600" dirty="0" smtClean="0"/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Wie trägt man eine Hautschutzcreme richtig auf</a:t>
            </a:r>
            <a:r>
              <a:rPr lang="de-DE" sz="1600" dirty="0" smtClean="0"/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7" t="1" b="-1"/>
          <a:stretch/>
        </p:blipFill>
        <p:spPr>
          <a:xfrm>
            <a:off x="4680012" y="1412777"/>
            <a:ext cx="3798638" cy="4179132"/>
          </a:xfrm>
          <a:prstGeom prst="rect">
            <a:avLst/>
          </a:prstGeom>
        </p:spPr>
      </p:pic>
      <p:sp>
        <p:nvSpPr>
          <p:cNvPr id="10" name="AutoShape 7"/>
          <p:cNvSpPr>
            <a:spLocks noChangeArrowheads="1"/>
          </p:cNvSpPr>
          <p:nvPr/>
        </p:nvSpPr>
        <p:spPr bwMode="gray">
          <a:xfrm>
            <a:off x="5004048" y="693391"/>
            <a:ext cx="2700360" cy="963361"/>
          </a:xfrm>
          <a:prstGeom prst="wedgeEllipseCallout">
            <a:avLst>
              <a:gd name="adj1" fmla="val -32017"/>
              <a:gd name="adj2" fmla="val 80745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90000" tIns="46800" rIns="90000" bIns="46800" anchor="ctr"/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r>
              <a:rPr lang="de-DE" sz="1600" dirty="0">
                <a:solidFill>
                  <a:srgbClr val="000000"/>
                </a:solidFill>
              </a:rPr>
              <a:t>„Hautschutzmanagement </a:t>
            </a:r>
          </a:p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r>
              <a:rPr lang="de-DE" sz="1600" dirty="0">
                <a:solidFill>
                  <a:srgbClr val="000000"/>
                </a:solidFill>
              </a:rPr>
              <a:t>ist gar nicht schwer!“</a:t>
            </a:r>
          </a:p>
        </p:txBody>
      </p:sp>
      <p:sp>
        <p:nvSpPr>
          <p:cNvPr id="3" name="Rechteck 2"/>
          <p:cNvSpPr/>
          <p:nvPr/>
        </p:nvSpPr>
        <p:spPr>
          <a:xfrm>
            <a:off x="693132" y="1484784"/>
            <a:ext cx="40228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3050" indent="-273050"/>
            <a:r>
              <a:rPr lang="de-DE" sz="1600" b="1" dirty="0"/>
              <a:t>Hautschutz im Salon </a:t>
            </a:r>
            <a:r>
              <a:rPr lang="de-DE" sz="1600" b="1" dirty="0" smtClean="0"/>
              <a:t>etablieren: </a:t>
            </a:r>
          </a:p>
          <a:p>
            <a:pPr marL="273050" indent="-273050"/>
            <a:r>
              <a:rPr lang="de-DE" sz="1600" b="1" kern="900" spc="-20" dirty="0" smtClean="0"/>
              <a:t>Beschäftigte </a:t>
            </a:r>
            <a:r>
              <a:rPr lang="de-DE" sz="1600" b="1" kern="900" spc="-20" dirty="0"/>
              <a:t>beteiligen und unterweisen</a:t>
            </a:r>
          </a:p>
        </p:txBody>
      </p:sp>
    </p:spTree>
    <p:extLst>
      <p:ext uri="{BB962C8B-B14F-4D97-AF65-F5344CB8AC3E}">
        <p14:creationId xmlns:p14="http://schemas.microsoft.com/office/powerpoint/2010/main" val="4165692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2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75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 build="p"/>
      <p:bldP spid="10" grpId="0" animBg="1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chemeClr val="tx1"/>
                </a:solidFill>
              </a:rPr>
              <a:t>So wird eine Hautschutzcreme </a:t>
            </a:r>
            <a:br>
              <a:rPr lang="de-DE" dirty="0" smtClean="0">
                <a:solidFill>
                  <a:schemeClr val="tx1"/>
                </a:solidFill>
              </a:rPr>
            </a:br>
            <a:r>
              <a:rPr lang="de-DE" dirty="0" smtClean="0">
                <a:solidFill>
                  <a:schemeClr val="tx1"/>
                </a:solidFill>
              </a:rPr>
              <a:t>richtig aufgetragen.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7" name="Rechteck 6"/>
          <p:cNvSpPr/>
          <p:nvPr/>
        </p:nvSpPr>
        <p:spPr bwMode="auto">
          <a:xfrm>
            <a:off x="609604" y="1808784"/>
            <a:ext cx="7899422" cy="869293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endParaRPr lang="de-DE" sz="200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377662" y="1958994"/>
            <a:ext cx="6251684" cy="6340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r>
              <a:rPr lang="de-DE" sz="1600" b="1" dirty="0" smtClean="0">
                <a:solidFill>
                  <a:srgbClr val="000000"/>
                </a:solidFill>
                <a:cs typeface="Arial" charset="0"/>
              </a:rPr>
              <a:t>Schritt </a:t>
            </a:r>
            <a:r>
              <a:rPr lang="de-DE" sz="1600" b="1" dirty="0">
                <a:solidFill>
                  <a:srgbClr val="000000"/>
                </a:solidFill>
                <a:cs typeface="Arial" charset="0"/>
              </a:rPr>
              <a:t>1	</a:t>
            </a:r>
            <a:r>
              <a:rPr lang="de-DE" sz="1600" dirty="0">
                <a:solidFill>
                  <a:srgbClr val="000000"/>
                </a:solidFill>
                <a:cs typeface="Arial" charset="0"/>
              </a:rPr>
              <a:t>Eine etwa haselnussgroße Portion Creme </a:t>
            </a:r>
          </a:p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r>
              <a:rPr lang="de-DE" sz="1600" dirty="0">
                <a:solidFill>
                  <a:srgbClr val="000000"/>
                </a:solidFill>
                <a:cs typeface="Arial" charset="0"/>
              </a:rPr>
              <a:t>	aus der Tube auf den Handrücken geben.</a:t>
            </a:r>
          </a:p>
        </p:txBody>
      </p:sp>
      <p:pic>
        <p:nvPicPr>
          <p:cNvPr id="16" name="Inhaltsplatzhalter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3" t="8117" r="3873" b="12884"/>
          <a:stretch/>
        </p:blipFill>
        <p:spPr bwMode="gray">
          <a:xfrm>
            <a:off x="757161" y="1808162"/>
            <a:ext cx="1485677" cy="869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hteck 17"/>
          <p:cNvSpPr/>
          <p:nvPr/>
        </p:nvSpPr>
        <p:spPr bwMode="auto">
          <a:xfrm>
            <a:off x="611189" y="2819947"/>
            <a:ext cx="7885114" cy="90012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endParaRPr lang="de-DE" sz="200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2377663" y="3088419"/>
            <a:ext cx="6264614" cy="36317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r>
              <a:rPr lang="de-DE" sz="1600" b="1" dirty="0">
                <a:solidFill>
                  <a:srgbClr val="000000"/>
                </a:solidFill>
                <a:cs typeface="Arial" charset="0"/>
              </a:rPr>
              <a:t>Schritt 2</a:t>
            </a:r>
            <a:r>
              <a:rPr lang="de-DE" sz="1600" dirty="0">
                <a:solidFill>
                  <a:srgbClr val="000000"/>
                </a:solidFill>
                <a:cs typeface="Arial" charset="0"/>
              </a:rPr>
              <a:t>	Creme auf dem Handrücken verteilen.</a:t>
            </a:r>
          </a:p>
        </p:txBody>
      </p:sp>
      <p:sp>
        <p:nvSpPr>
          <p:cNvPr id="21" name="Rechteck 20"/>
          <p:cNvSpPr/>
          <p:nvPr/>
        </p:nvSpPr>
        <p:spPr bwMode="auto">
          <a:xfrm>
            <a:off x="609604" y="3888011"/>
            <a:ext cx="7886699" cy="904056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endParaRPr lang="de-DE" sz="200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2371198" y="4027549"/>
            <a:ext cx="6264612" cy="6340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r>
              <a:rPr lang="de-DE" sz="1600" b="1" dirty="0">
                <a:solidFill>
                  <a:srgbClr val="000000"/>
                </a:solidFill>
                <a:cs typeface="Arial" charset="0"/>
              </a:rPr>
              <a:t>Schritt 3</a:t>
            </a:r>
            <a:r>
              <a:rPr lang="de-DE" sz="1600" dirty="0">
                <a:solidFill>
                  <a:srgbClr val="000000"/>
                </a:solidFill>
                <a:cs typeface="Arial" charset="0"/>
              </a:rPr>
              <a:t>	Fingerzwischenräume nicht vergessen!</a:t>
            </a:r>
          </a:p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r>
              <a:rPr lang="de-DE" sz="1600" dirty="0">
                <a:solidFill>
                  <a:srgbClr val="000000"/>
                </a:solidFill>
                <a:cs typeface="Arial" charset="0"/>
              </a:rPr>
              <a:t>	Handinnenflächen eincremen</a:t>
            </a:r>
            <a:r>
              <a:rPr lang="de-DE" sz="1600" dirty="0" smtClean="0">
                <a:solidFill>
                  <a:srgbClr val="000000"/>
                </a:solidFill>
                <a:cs typeface="Arial" charset="0"/>
              </a:rPr>
              <a:t>.</a:t>
            </a:r>
            <a:endParaRPr lang="de-DE" sz="16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" name="Rechteck 26"/>
          <p:cNvSpPr/>
          <p:nvPr/>
        </p:nvSpPr>
        <p:spPr bwMode="auto">
          <a:xfrm>
            <a:off x="611188" y="4959205"/>
            <a:ext cx="7897838" cy="91772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endParaRPr lang="de-DE" sz="200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2377666" y="5226064"/>
            <a:ext cx="5002646" cy="363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r>
              <a:rPr lang="de-DE" sz="1600" b="1" dirty="0">
                <a:solidFill>
                  <a:srgbClr val="000000"/>
                </a:solidFill>
                <a:cs typeface="Arial" charset="0"/>
              </a:rPr>
              <a:t>Schritt 4</a:t>
            </a:r>
            <a:r>
              <a:rPr lang="de-DE" sz="1600" dirty="0">
                <a:solidFill>
                  <a:srgbClr val="000000"/>
                </a:solidFill>
                <a:cs typeface="Arial" charset="0"/>
              </a:rPr>
              <a:t>	Creme in Nägel einmassieren.</a:t>
            </a:r>
          </a:p>
        </p:txBody>
      </p:sp>
      <p:pic>
        <p:nvPicPr>
          <p:cNvPr id="30" name="Inhaltsplatzhalter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3" t="14352" r="6786" b="8388"/>
          <a:stretch/>
        </p:blipFill>
        <p:spPr bwMode="gray">
          <a:xfrm>
            <a:off x="757161" y="3888011"/>
            <a:ext cx="1485677" cy="9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Inhaltsplatzhalter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0" t="8396" r="9593" b="18159"/>
          <a:stretch/>
        </p:blipFill>
        <p:spPr bwMode="gray">
          <a:xfrm>
            <a:off x="755576" y="4959205"/>
            <a:ext cx="1491658" cy="917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nhaltsplatzhalter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9" t="9474" r="6723" b="14235"/>
          <a:stretch/>
        </p:blipFill>
        <p:spPr bwMode="gray">
          <a:xfrm>
            <a:off x="757162" y="2819947"/>
            <a:ext cx="1485676" cy="90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266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18" grpId="0" animBg="1"/>
      <p:bldP spid="19" grpId="0"/>
      <p:bldP spid="21" grpId="0" animBg="1"/>
      <p:bldP spid="22" grpId="0"/>
      <p:bldP spid="27" grpId="0" animBg="1"/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chemeClr val="tx1"/>
                </a:solidFill>
              </a:rPr>
              <a:t>Impressum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5" name="Inhaltsplatzhalter 2"/>
          <p:cNvSpPr txBox="1">
            <a:spLocks/>
          </p:cNvSpPr>
          <p:nvPr/>
        </p:nvSpPr>
        <p:spPr bwMode="gray">
          <a:xfrm>
            <a:off x="643845" y="1217003"/>
            <a:ext cx="3924300" cy="504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9875" indent="-26828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l"/>
              <a:tabLst>
                <a:tab pos="266700" algn="l"/>
              </a:tabLst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6575" indent="-26511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3275" indent="-26511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-2714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33525" indent="-2714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90725" indent="-2714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47925" indent="-2714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05125" indent="-2714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b="1" dirty="0" smtClean="0"/>
              <a:t>Hautschutz </a:t>
            </a:r>
            <a:endParaRPr lang="de-DE" sz="1600" b="1" dirty="0"/>
          </a:p>
          <a:p>
            <a:r>
              <a:rPr lang="de-DE" sz="1600" dirty="0"/>
              <a:t>Stand 05/2015</a:t>
            </a:r>
            <a:br>
              <a:rPr lang="de-DE" sz="1600" dirty="0"/>
            </a:br>
            <a:r>
              <a:rPr lang="de-DE" sz="1600" dirty="0"/>
              <a:t>© 2015 Berufsgenossenschaft </a:t>
            </a:r>
          </a:p>
          <a:p>
            <a:r>
              <a:rPr lang="de-DE" sz="1600" dirty="0"/>
              <a:t>für Gesundheitsdienst und Wohlfahrtspflege (BGW)</a:t>
            </a:r>
          </a:p>
          <a:p>
            <a:pPr>
              <a:lnSpc>
                <a:spcPct val="50000"/>
              </a:lnSpc>
            </a:pPr>
            <a:endParaRPr lang="de-DE" sz="1600" kern="100" spc="-40" dirty="0"/>
          </a:p>
          <a:p>
            <a:r>
              <a:rPr lang="de-DE" sz="1600" b="1" dirty="0" smtClean="0"/>
              <a:t>Herausgeberin</a:t>
            </a:r>
            <a:endParaRPr lang="de-DE" sz="1600" b="1" dirty="0"/>
          </a:p>
          <a:p>
            <a:r>
              <a:rPr lang="de-DE" sz="1600" dirty="0"/>
              <a:t>Berufsgenossenschaft </a:t>
            </a:r>
          </a:p>
          <a:p>
            <a:r>
              <a:rPr lang="de-DE" sz="1600" dirty="0"/>
              <a:t>für Gesundheitsdienst und Wohlfahrtspflege (BGW)</a:t>
            </a:r>
            <a:br>
              <a:rPr lang="de-DE" sz="1600" dirty="0"/>
            </a:br>
            <a:r>
              <a:rPr lang="de-DE" sz="1600" dirty="0"/>
              <a:t>Hauptverwaltung</a:t>
            </a:r>
            <a:br>
              <a:rPr lang="de-DE" sz="1600" dirty="0"/>
            </a:br>
            <a:r>
              <a:rPr lang="de-DE" sz="1600" dirty="0"/>
              <a:t>Pappelallee 33/35/37</a:t>
            </a:r>
            <a:br>
              <a:rPr lang="de-DE" sz="1600" dirty="0"/>
            </a:br>
            <a:r>
              <a:rPr lang="de-DE" sz="1600" dirty="0"/>
              <a:t>22089 Hamburg</a:t>
            </a:r>
            <a:br>
              <a:rPr lang="de-DE" sz="1600" dirty="0"/>
            </a:br>
            <a:r>
              <a:rPr lang="de-DE" sz="1600" dirty="0"/>
              <a:t>Tel.: (040) 202 07 - 0</a:t>
            </a:r>
            <a:br>
              <a:rPr lang="de-DE" sz="1600" dirty="0"/>
            </a:br>
            <a:r>
              <a:rPr lang="de-DE" sz="1600" dirty="0"/>
              <a:t>Fax: (040) 202 07 - 24 95</a:t>
            </a:r>
            <a:br>
              <a:rPr lang="de-DE" sz="1600" dirty="0"/>
            </a:br>
            <a:r>
              <a:rPr lang="de-DE" sz="1600" dirty="0"/>
              <a:t>www.bgw-online.de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4029844" y="1217002"/>
            <a:ext cx="4337732" cy="5040562"/>
          </a:xfrm>
        </p:spPr>
        <p:txBody>
          <a:bodyPr/>
          <a:lstStyle/>
          <a:p>
            <a:r>
              <a:rPr lang="de-DE" sz="1600" b="1" kern="100" spc="-40" dirty="0"/>
              <a:t>Fachliche Beratung und Text</a:t>
            </a:r>
          </a:p>
          <a:p>
            <a:r>
              <a:rPr lang="de-DE" sz="1600" dirty="0"/>
              <a:t>Gabriele Herter, Friseurmeisterin und Fachkraft für Arbeitssicherheit, </a:t>
            </a:r>
            <a:r>
              <a:rPr lang="de-DE" sz="1600" dirty="0" err="1"/>
              <a:t>Pfullingen</a:t>
            </a:r>
            <a:r>
              <a:rPr lang="de-DE" sz="1600" dirty="0"/>
              <a:t> </a:t>
            </a:r>
          </a:p>
          <a:p>
            <a:r>
              <a:rPr lang="de-DE" sz="1600" kern="100" spc="-40" dirty="0"/>
              <a:t>Renate Korte, BGW-Präventionskoordination</a:t>
            </a:r>
          </a:p>
          <a:p>
            <a:r>
              <a:rPr lang="de-DE" sz="1600" kern="100" spc="-40" dirty="0"/>
              <a:t>Stephanie Lux-Herberg, BGW-Produktentwicklung</a:t>
            </a:r>
          </a:p>
          <a:p>
            <a:r>
              <a:rPr lang="de-DE" sz="1600" dirty="0"/>
              <a:t>Dr. Imke Barbara Peters, </a:t>
            </a:r>
            <a:r>
              <a:rPr lang="de-DE" sz="1600" dirty="0" err="1"/>
              <a:t>OStR</a:t>
            </a:r>
            <a:r>
              <a:rPr lang="de-DE" sz="1600" dirty="0"/>
              <a:t>’ im Berufsfeld Körperpflege, Essen</a:t>
            </a:r>
            <a:r>
              <a:rPr lang="de-DE" sz="1600" kern="100" spc="-40" dirty="0"/>
              <a:t> </a:t>
            </a:r>
          </a:p>
          <a:p>
            <a:r>
              <a:rPr lang="de-DE" sz="1600" kern="100" spc="-40" dirty="0"/>
              <a:t>Sabine </a:t>
            </a:r>
            <a:r>
              <a:rPr lang="de-DE" sz="1600" kern="100" spc="-40" dirty="0" err="1"/>
              <a:t>Schoening</a:t>
            </a:r>
            <a:r>
              <a:rPr lang="de-DE" sz="1600" kern="100" spc="-40" dirty="0"/>
              <a:t>, BGW-Grundlagen der Prävention und Rehabilitation</a:t>
            </a:r>
          </a:p>
          <a:p>
            <a:pPr>
              <a:lnSpc>
                <a:spcPct val="50000"/>
              </a:lnSpc>
            </a:pPr>
            <a:endParaRPr lang="de-DE" sz="1600" kern="100" spc="-40" dirty="0"/>
          </a:p>
          <a:p>
            <a:r>
              <a:rPr lang="de-DE" sz="1600" b="1" kern="100" spc="-40" dirty="0"/>
              <a:t>Redaktion</a:t>
            </a:r>
          </a:p>
          <a:p>
            <a:r>
              <a:rPr lang="de-DE" sz="1600" kern="100" spc="-40" dirty="0"/>
              <a:t>Brigitte </a:t>
            </a:r>
            <a:r>
              <a:rPr lang="de-DE" sz="1600" kern="100" spc="-40" dirty="0" err="1"/>
              <a:t>Löchelt</a:t>
            </a:r>
            <a:r>
              <a:rPr lang="de-DE" sz="1600" kern="100" spc="-40" dirty="0"/>
              <a:t>, BGW-Kommunikation</a:t>
            </a:r>
          </a:p>
          <a:p>
            <a:r>
              <a:rPr lang="de-DE" sz="1600" kern="100" spc="-40" dirty="0"/>
              <a:t>Stephanie Lux-Herberg, BGW-Produktentwicklung</a:t>
            </a:r>
          </a:p>
          <a:p>
            <a:pPr>
              <a:lnSpc>
                <a:spcPct val="50000"/>
              </a:lnSpc>
            </a:pPr>
            <a:endParaRPr lang="de-DE" sz="1600" kern="100" spc="-40" dirty="0"/>
          </a:p>
          <a:p>
            <a:r>
              <a:rPr lang="de-DE" sz="1600" b="1" kern="100" spc="-40" dirty="0"/>
              <a:t>Fotos</a:t>
            </a:r>
          </a:p>
          <a:p>
            <a:r>
              <a:rPr lang="de-DE" sz="1600" kern="100" spc="-40" dirty="0" smtClean="0"/>
              <a:t>BGW (Folie 1, 5, 7, 8, 9, 10, 11, 13, 14, 15), </a:t>
            </a:r>
            <a:r>
              <a:rPr lang="de-DE" sz="1600" kern="100" spc="-40" dirty="0" err="1" smtClean="0"/>
              <a:t>fotolia</a:t>
            </a:r>
            <a:r>
              <a:rPr lang="de-DE" sz="1600" kern="100" spc="-40" dirty="0" smtClean="0"/>
              <a:t> (Folie 2, 3, 4), </a:t>
            </a:r>
            <a:r>
              <a:rPr lang="de-DE" sz="1600" kern="100" spc="-40" dirty="0" err="1" smtClean="0"/>
              <a:t>iStock</a:t>
            </a:r>
            <a:r>
              <a:rPr lang="de-DE" sz="1600" kern="100" spc="-40" dirty="0" smtClean="0"/>
              <a:t> (Folie 6), Creative Comp. </a:t>
            </a:r>
            <a:endParaRPr lang="de-DE" sz="1600" kern="100" spc="-40" dirty="0"/>
          </a:p>
          <a:p>
            <a:pPr>
              <a:lnSpc>
                <a:spcPct val="50000"/>
              </a:lnSpc>
            </a:pPr>
            <a:endParaRPr lang="de-DE" sz="1600" kern="100" spc="-40" dirty="0"/>
          </a:p>
          <a:p>
            <a:r>
              <a:rPr lang="de-DE" sz="1600" b="1" kern="100" spc="-40" dirty="0"/>
              <a:t>Gestaltung und Satz</a:t>
            </a:r>
          </a:p>
          <a:p>
            <a:r>
              <a:rPr lang="de-DE" sz="1600" kern="100" spc="-40" dirty="0"/>
              <a:t>Creative Comp., Hamburg</a:t>
            </a:r>
          </a:p>
          <a:p>
            <a:endParaRPr lang="de-DE" sz="1600" kern="100" spc="-40" dirty="0"/>
          </a:p>
          <a:p>
            <a:endParaRPr lang="de-DE" sz="1600" kern="100" spc="-40" dirty="0"/>
          </a:p>
        </p:txBody>
      </p:sp>
    </p:spTree>
    <p:extLst>
      <p:ext uri="{BB962C8B-B14F-4D97-AF65-F5344CB8AC3E}">
        <p14:creationId xmlns:p14="http://schemas.microsoft.com/office/powerpoint/2010/main" val="161327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 bwMode="auto">
          <a:xfrm>
            <a:off x="1430222" y="1792607"/>
            <a:ext cx="6192000" cy="4111200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endParaRPr lang="de-DE" sz="200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61926" y="1809859"/>
            <a:ext cx="6133714" cy="4067066"/>
          </a:xfrm>
          <a:prstGeom prst="rect">
            <a:avLst/>
          </a:prstGeom>
        </p:spPr>
      </p:pic>
      <p:sp>
        <p:nvSpPr>
          <p:cNvPr id="5" name="AutoShape 6"/>
          <p:cNvSpPr>
            <a:spLocks noChangeArrowheads="1"/>
          </p:cNvSpPr>
          <p:nvPr/>
        </p:nvSpPr>
        <p:spPr bwMode="gray">
          <a:xfrm>
            <a:off x="611188" y="3429000"/>
            <a:ext cx="2250300" cy="1350180"/>
          </a:xfrm>
          <a:prstGeom prst="wedgeEllipseCallout">
            <a:avLst>
              <a:gd name="adj1" fmla="val 47980"/>
              <a:gd name="adj2" fmla="val -57516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90000" tIns="46800" rIns="90000" bIns="46800" anchor="ctr"/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r>
              <a:rPr lang="de-DE" sz="1200" dirty="0">
                <a:solidFill>
                  <a:srgbClr val="000000"/>
                </a:solidFill>
              </a:rPr>
              <a:t>„Gähn! Das Thema verfolgt </a:t>
            </a:r>
          </a:p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r>
              <a:rPr lang="de-DE" sz="1200" dirty="0">
                <a:solidFill>
                  <a:srgbClr val="000000"/>
                </a:solidFill>
              </a:rPr>
              <a:t>mich schon seit meinem </a:t>
            </a:r>
          </a:p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r>
              <a:rPr lang="de-DE" sz="1200" dirty="0">
                <a:solidFill>
                  <a:srgbClr val="000000"/>
                </a:solidFill>
              </a:rPr>
              <a:t>ersten Tag als </a:t>
            </a:r>
            <a:r>
              <a:rPr lang="de-DE" sz="1200" b="1" dirty="0">
                <a:solidFill>
                  <a:srgbClr val="000000"/>
                </a:solidFill>
              </a:rPr>
              <a:t>Azubi!</a:t>
            </a:r>
            <a:r>
              <a:rPr lang="de-DE" sz="1200" dirty="0">
                <a:solidFill>
                  <a:srgbClr val="000000"/>
                </a:solidFill>
              </a:rPr>
              <a:t>“</a:t>
            </a:r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gray">
          <a:xfrm>
            <a:off x="629279" y="908664"/>
            <a:ext cx="2520509" cy="1456134"/>
          </a:xfrm>
          <a:prstGeom prst="wedgeEllipseCallout">
            <a:avLst>
              <a:gd name="adj1" fmla="val 74043"/>
              <a:gd name="adj2" fmla="val 108005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90000" tIns="46800" rIns="90000" bIns="46800" anchor="ctr"/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r>
              <a:rPr lang="de-DE" sz="1200" dirty="0">
                <a:solidFill>
                  <a:srgbClr val="000000"/>
                </a:solidFill>
              </a:rPr>
              <a:t>„</a:t>
            </a:r>
            <a:r>
              <a:rPr lang="de-DE" sz="1200" b="1" dirty="0">
                <a:solidFill>
                  <a:srgbClr val="000000"/>
                </a:solidFill>
              </a:rPr>
              <a:t>Hautschutz</a:t>
            </a:r>
            <a:r>
              <a:rPr lang="de-DE" sz="1200" dirty="0">
                <a:solidFill>
                  <a:srgbClr val="000000"/>
                </a:solidFill>
              </a:rPr>
              <a:t> auch </a:t>
            </a:r>
          </a:p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r>
              <a:rPr lang="de-DE" sz="1200" dirty="0">
                <a:solidFill>
                  <a:srgbClr val="000000"/>
                </a:solidFill>
              </a:rPr>
              <a:t>in der Meisterschule???</a:t>
            </a:r>
          </a:p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r>
              <a:rPr lang="de-DE" sz="1200" dirty="0">
                <a:solidFill>
                  <a:srgbClr val="000000"/>
                </a:solidFill>
              </a:rPr>
              <a:t>Wir haben doch schon </a:t>
            </a:r>
          </a:p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r>
              <a:rPr lang="de-DE" sz="1200" dirty="0">
                <a:solidFill>
                  <a:srgbClr val="000000"/>
                </a:solidFill>
              </a:rPr>
              <a:t>mehr als genug zu pauken!“</a:t>
            </a:r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gray">
          <a:xfrm>
            <a:off x="5004048" y="458604"/>
            <a:ext cx="3798516" cy="2086425"/>
          </a:xfrm>
          <a:prstGeom prst="wedgeEllipseCallout">
            <a:avLst>
              <a:gd name="adj1" fmla="val -43557"/>
              <a:gd name="adj2" fmla="val 6423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90000" tIns="46800" rIns="90000" bIns="46800" anchor="ctr"/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r>
              <a:rPr lang="de-DE" sz="1200" dirty="0">
                <a:solidFill>
                  <a:srgbClr val="000000"/>
                </a:solidFill>
              </a:rPr>
              <a:t>„Hoffentlich! Nach wie vor sind berufsbedingte </a:t>
            </a:r>
          </a:p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r>
              <a:rPr lang="de-DE" sz="1200" dirty="0">
                <a:solidFill>
                  <a:srgbClr val="000000"/>
                </a:solidFill>
              </a:rPr>
              <a:t>Hauterkrankungen im Friseurhandwerk </a:t>
            </a:r>
          </a:p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r>
              <a:rPr lang="de-DE" sz="1200" dirty="0">
                <a:solidFill>
                  <a:srgbClr val="000000"/>
                </a:solidFill>
              </a:rPr>
              <a:t>leider ein aktuelles Problem!  </a:t>
            </a:r>
          </a:p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r>
              <a:rPr lang="de-DE" sz="1200" dirty="0">
                <a:solidFill>
                  <a:srgbClr val="000000"/>
                </a:solidFill>
              </a:rPr>
              <a:t>Außerdem sind Sie als zukünftige </a:t>
            </a:r>
          </a:p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r>
              <a:rPr lang="de-DE" sz="1200" dirty="0" smtClean="0">
                <a:solidFill>
                  <a:srgbClr val="000000"/>
                </a:solidFill>
              </a:rPr>
              <a:t>Arbeitgeberinnen und Arbeitgeber </a:t>
            </a:r>
            <a:r>
              <a:rPr lang="de-DE" sz="1200" dirty="0">
                <a:solidFill>
                  <a:srgbClr val="000000"/>
                </a:solidFill>
              </a:rPr>
              <a:t>für das gesamte </a:t>
            </a:r>
            <a:r>
              <a:rPr lang="de-DE" sz="1200" b="1" dirty="0">
                <a:solidFill>
                  <a:srgbClr val="000000"/>
                </a:solidFill>
              </a:rPr>
              <a:t>	</a:t>
            </a:r>
          </a:p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r>
              <a:rPr lang="de-DE" sz="1200" b="1" dirty="0">
                <a:solidFill>
                  <a:srgbClr val="000000"/>
                </a:solidFill>
              </a:rPr>
              <a:t>Hautschutzmanagement</a:t>
            </a:r>
            <a:r>
              <a:rPr lang="de-DE" sz="1200" dirty="0">
                <a:solidFill>
                  <a:srgbClr val="000000"/>
                </a:solidFill>
              </a:rPr>
              <a:t> verantwortlich!“</a:t>
            </a:r>
          </a:p>
        </p:txBody>
      </p:sp>
    </p:spTree>
    <p:extLst>
      <p:ext uri="{BB962C8B-B14F-4D97-AF65-F5344CB8AC3E}">
        <p14:creationId xmlns:p14="http://schemas.microsoft.com/office/powerpoint/2010/main" val="646454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 bwMode="auto">
          <a:xfrm>
            <a:off x="683568" y="1782286"/>
            <a:ext cx="6174000" cy="4114800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endParaRPr lang="de-DE" sz="200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Eine wichtige </a:t>
            </a:r>
            <a:r>
              <a:rPr lang="de-DE" dirty="0" smtClean="0"/>
              <a:t>Arbeitgeberaufgabe – </a:t>
            </a:r>
            <a:r>
              <a:rPr lang="de-DE" dirty="0"/>
              <a:t/>
            </a:r>
            <a:br>
              <a:rPr lang="de-DE" dirty="0"/>
            </a:br>
            <a:r>
              <a:rPr lang="de-DE" dirty="0"/>
              <a:t>Hautschutz im Friseursalon</a:t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72" y="1808164"/>
            <a:ext cx="6105734" cy="4068762"/>
          </a:xfrm>
          <a:prstGeom prst="rect">
            <a:avLst/>
          </a:prstGeom>
        </p:spPr>
      </p:pic>
      <p:sp>
        <p:nvSpPr>
          <p:cNvPr id="8" name="AutoShape 7"/>
          <p:cNvSpPr>
            <a:spLocks noChangeArrowheads="1"/>
          </p:cNvSpPr>
          <p:nvPr/>
        </p:nvSpPr>
        <p:spPr bwMode="gray">
          <a:xfrm>
            <a:off x="5652144" y="1628760"/>
            <a:ext cx="2700360" cy="1260789"/>
          </a:xfrm>
          <a:prstGeom prst="wedgeEllipseCallout">
            <a:avLst>
              <a:gd name="adj1" fmla="val -57087"/>
              <a:gd name="adj2" fmla="val 50904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90000" tIns="46800" rIns="90000" bIns="46800" anchor="ctr"/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r>
              <a:rPr lang="de-DE" sz="1600" dirty="0">
                <a:solidFill>
                  <a:srgbClr val="000000"/>
                </a:solidFill>
              </a:rPr>
              <a:t>„Ich fühl’ mich </a:t>
            </a:r>
          </a:p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r>
              <a:rPr lang="de-DE" sz="1600" dirty="0">
                <a:solidFill>
                  <a:srgbClr val="000000"/>
                </a:solidFill>
              </a:rPr>
              <a:t>wohl in meiner Haut!“</a:t>
            </a:r>
          </a:p>
        </p:txBody>
      </p:sp>
    </p:spTree>
    <p:extLst>
      <p:ext uri="{BB962C8B-B14F-4D97-AF65-F5344CB8AC3E}">
        <p14:creationId xmlns:p14="http://schemas.microsoft.com/office/powerpoint/2010/main" val="2319855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/>
          <p:nvPr/>
        </p:nvSpPr>
        <p:spPr bwMode="auto">
          <a:xfrm>
            <a:off x="6058457" y="1279133"/>
            <a:ext cx="2646000" cy="4454123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endParaRPr lang="de-DE" sz="200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sp>
        <p:nvSpPr>
          <p:cNvPr id="16" name="Rechteck 15"/>
          <p:cNvSpPr/>
          <p:nvPr/>
        </p:nvSpPr>
        <p:spPr bwMode="auto">
          <a:xfrm>
            <a:off x="3360885" y="1268760"/>
            <a:ext cx="2646000" cy="4464496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endParaRPr lang="de-DE" sz="200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sp>
        <p:nvSpPr>
          <p:cNvPr id="15" name="Rechteck 14"/>
          <p:cNvSpPr/>
          <p:nvPr/>
        </p:nvSpPr>
        <p:spPr bwMode="auto">
          <a:xfrm>
            <a:off x="657346" y="1268760"/>
            <a:ext cx="2644388" cy="4464496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endParaRPr lang="de-DE" sz="200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pic>
        <p:nvPicPr>
          <p:cNvPr id="9" name="Grafik 8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27" r="3" b="19803"/>
          <a:stretch/>
        </p:blipFill>
        <p:spPr>
          <a:xfrm>
            <a:off x="6228185" y="1297475"/>
            <a:ext cx="1800000" cy="1944000"/>
          </a:xfrm>
          <a:prstGeom prst="rect">
            <a:avLst/>
          </a:prstGeom>
        </p:spPr>
      </p:pic>
      <p:sp>
        <p:nvSpPr>
          <p:cNvPr id="13" name="Titel 5"/>
          <p:cNvSpPr>
            <a:spLocks noGrp="1"/>
          </p:cNvSpPr>
          <p:nvPr>
            <p:ph type="title"/>
          </p:nvPr>
        </p:nvSpPr>
        <p:spPr>
          <a:xfrm>
            <a:off x="647700" y="598488"/>
            <a:ext cx="5364460" cy="484685"/>
          </a:xfrm>
          <a:solidFill>
            <a:schemeClr val="bg1"/>
          </a:solidFill>
        </p:spPr>
        <p:txBody>
          <a:bodyPr/>
          <a:lstStyle/>
          <a:p>
            <a:r>
              <a:rPr lang="de-DE" dirty="0"/>
              <a:t>Hautschutz im Friseursalon</a:t>
            </a:r>
            <a:br>
              <a:rPr lang="de-DE" dirty="0"/>
            </a:br>
            <a:r>
              <a:rPr lang="de-DE" dirty="0"/>
              <a:t> 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5960">
            <a:off x="3857134" y="1102193"/>
            <a:ext cx="1447414" cy="204845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Grafik 7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3" t="639" r="22444" b="-637"/>
          <a:stretch/>
        </p:blipFill>
        <p:spPr>
          <a:xfrm>
            <a:off x="836759" y="1281089"/>
            <a:ext cx="1800000" cy="1944000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732699" y="3339740"/>
            <a:ext cx="244827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e-DE" sz="1600" b="1" kern="800" spc="-80" dirty="0"/>
              <a:t>Begründungen </a:t>
            </a:r>
            <a:r>
              <a:rPr lang="de-DE" sz="1600" b="1" kern="800" spc="-80" dirty="0" smtClean="0"/>
              <a:t>für </a:t>
            </a:r>
            <a:r>
              <a:rPr lang="de-DE" sz="1600" b="1" kern="800" spc="-80" dirty="0"/>
              <a:t>Profis</a:t>
            </a:r>
            <a:endParaRPr lang="de-DE" sz="1600" kern="800" spc="-80" dirty="0" smtClean="0"/>
          </a:p>
          <a:p>
            <a:pPr lvl="0"/>
            <a:r>
              <a:rPr lang="de-DE" sz="1600" dirty="0" smtClean="0"/>
              <a:t>Viele </a:t>
            </a:r>
            <a:r>
              <a:rPr lang="de-DE" sz="1600" dirty="0"/>
              <a:t>Friseurfacharbeiten </a:t>
            </a:r>
            <a:endParaRPr lang="de-DE" sz="1600" dirty="0" smtClean="0"/>
          </a:p>
          <a:p>
            <a:pPr lvl="0"/>
            <a:r>
              <a:rPr lang="de-DE" sz="1600" dirty="0" smtClean="0"/>
              <a:t>in </a:t>
            </a:r>
            <a:r>
              <a:rPr lang="de-DE" sz="1600" dirty="0"/>
              <a:t>feuchter Umgebung, darum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de-DE" sz="1600" dirty="0"/>
              <a:t>Hände</a:t>
            </a:r>
            <a:r>
              <a:rPr lang="de-DE" sz="1600" spc="-150" dirty="0"/>
              <a:t> </a:t>
            </a:r>
            <a:r>
              <a:rPr lang="de-DE" sz="1600" dirty="0"/>
              <a:t>ausreichend </a:t>
            </a:r>
            <a:r>
              <a:rPr lang="de-DE" sz="1600" dirty="0" smtClean="0"/>
              <a:t>schützen</a:t>
            </a:r>
            <a:endParaRPr lang="de-DE" sz="1600" dirty="0"/>
          </a:p>
          <a:p>
            <a:pPr marL="285750" lvl="0" indent="-285750" defTabSz="457200">
              <a:buFont typeface="Arial" pitchFamily="34" charset="0"/>
              <a:buChar char="•"/>
              <a:defRPr/>
            </a:pPr>
            <a:r>
              <a:rPr lang="de-DE" sz="1600" kern="700" dirty="0"/>
              <a:t>Gesunde</a:t>
            </a:r>
            <a:r>
              <a:rPr lang="de-DE" sz="1600" kern="700" spc="-300" dirty="0"/>
              <a:t> </a:t>
            </a:r>
            <a:r>
              <a:rPr lang="de-DE" sz="1600" kern="700" dirty="0"/>
              <a:t>Haut</a:t>
            </a:r>
            <a:r>
              <a:rPr lang="de-DE" sz="1600" kern="700" spc="-300" dirty="0"/>
              <a:t> </a:t>
            </a:r>
            <a:r>
              <a:rPr lang="de-DE" sz="1600" kern="700" dirty="0" smtClean="0"/>
              <a:t>pflegen</a:t>
            </a:r>
            <a:endParaRPr lang="de-DE" sz="1600" kern="700" dirty="0"/>
          </a:p>
          <a:p>
            <a:pPr marL="285750" lvl="0" indent="-285750">
              <a:buFont typeface="Arial" pitchFamily="34" charset="0"/>
              <a:buChar char="•"/>
            </a:pPr>
            <a:r>
              <a:rPr lang="de-DE" sz="1600" dirty="0"/>
              <a:t>Schöne Hände </a:t>
            </a:r>
            <a:r>
              <a:rPr lang="de-DE" sz="1600" dirty="0" smtClean="0"/>
              <a:t>erhalten</a:t>
            </a:r>
            <a:endParaRPr lang="de-DE" sz="1600" b="1" dirty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3443124" y="3339740"/>
            <a:ext cx="25020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dirty="0" smtClean="0"/>
              <a:t>Meisterprüfung</a:t>
            </a:r>
            <a:endParaRPr lang="de-DE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smtClean="0"/>
              <a:t>Hautschutz</a:t>
            </a:r>
            <a:r>
              <a:rPr lang="de-DE" sz="1600" spc="-300" dirty="0" smtClean="0"/>
              <a:t> </a:t>
            </a:r>
            <a:r>
              <a:rPr lang="de-DE" sz="1600" dirty="0"/>
              <a:t>ist ein Thema</a:t>
            </a:r>
            <a:r>
              <a:rPr lang="de-DE" sz="1600" spc="-150" dirty="0"/>
              <a:t> </a:t>
            </a:r>
            <a:r>
              <a:rPr lang="de-DE" sz="1600" dirty="0"/>
              <a:t>in</a:t>
            </a:r>
            <a:r>
              <a:rPr lang="de-DE" sz="1600" spc="-150" dirty="0"/>
              <a:t> </a:t>
            </a:r>
            <a:r>
              <a:rPr lang="de-DE" sz="1600" dirty="0"/>
              <a:t>der schriftlichen und praktischen Meisterprüfung</a:t>
            </a:r>
          </a:p>
        </p:txBody>
      </p:sp>
      <p:sp>
        <p:nvSpPr>
          <p:cNvPr id="12" name="Rechteck 11"/>
          <p:cNvSpPr/>
          <p:nvPr/>
        </p:nvSpPr>
        <p:spPr>
          <a:xfrm>
            <a:off x="6121672" y="3339153"/>
            <a:ext cx="25375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dirty="0"/>
              <a:t>Gesetzliche Grundlagen und </a:t>
            </a:r>
            <a:r>
              <a:rPr lang="de-DE" sz="1600" b="1" dirty="0" smtClean="0"/>
              <a:t>Verordnungen</a:t>
            </a:r>
            <a:endParaRPr lang="de-DE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smtClean="0"/>
              <a:t>Arbeitsschutzgesetz</a:t>
            </a:r>
            <a:endParaRPr lang="de-D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Gefahrstoffverordnung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Technische Regel für Gefahrstoffe Friseurhandwerk (TRGS 530)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3304214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5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6" grpId="0" animBg="1"/>
      <p:bldP spid="15" grpId="0" animBg="1"/>
      <p:bldP spid="5" grpId="0"/>
      <p:bldP spid="6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 bwMode="auto">
          <a:xfrm>
            <a:off x="704260" y="1723378"/>
            <a:ext cx="7828551" cy="4153547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endParaRPr lang="de-DE" sz="200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896" y="1723377"/>
            <a:ext cx="2768380" cy="4153548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tx1"/>
                </a:solidFill>
              </a:rPr>
              <a:t>TRGS 530 </a:t>
            </a:r>
            <a:r>
              <a:rPr lang="de-DE" dirty="0" smtClean="0">
                <a:solidFill>
                  <a:schemeClr val="tx1"/>
                </a:solidFill>
              </a:rPr>
              <a:t>= </a:t>
            </a:r>
            <a:r>
              <a:rPr lang="de-DE" dirty="0">
                <a:solidFill>
                  <a:schemeClr val="tx1"/>
                </a:solidFill>
              </a:rPr>
              <a:t>W</a:t>
            </a:r>
            <a:r>
              <a:rPr lang="de-DE" dirty="0" smtClean="0">
                <a:solidFill>
                  <a:schemeClr val="tx1"/>
                </a:solidFill>
              </a:rPr>
              <a:t>ichtigste </a:t>
            </a:r>
            <a:r>
              <a:rPr lang="de-DE" dirty="0">
                <a:solidFill>
                  <a:schemeClr val="tx1"/>
                </a:solidFill>
              </a:rPr>
              <a:t>Vorschrift </a:t>
            </a:r>
            <a:r>
              <a:rPr lang="de-DE" dirty="0" smtClean="0">
                <a:solidFill>
                  <a:schemeClr val="tx1"/>
                </a:solidFill>
              </a:rPr>
              <a:t/>
            </a:r>
            <a:br>
              <a:rPr lang="de-DE" dirty="0" smtClean="0">
                <a:solidFill>
                  <a:schemeClr val="tx1"/>
                </a:solidFill>
              </a:rPr>
            </a:br>
            <a:r>
              <a:rPr lang="de-DE" dirty="0" smtClean="0">
                <a:solidFill>
                  <a:schemeClr val="tx1"/>
                </a:solidFill>
              </a:rPr>
              <a:t>für </a:t>
            </a:r>
            <a:r>
              <a:rPr lang="de-DE" dirty="0">
                <a:solidFill>
                  <a:schemeClr val="tx1"/>
                </a:solidFill>
              </a:rPr>
              <a:t>das </a:t>
            </a:r>
            <a:r>
              <a:rPr lang="de-DE" dirty="0" smtClean="0">
                <a:solidFill>
                  <a:schemeClr val="tx1"/>
                </a:solidFill>
              </a:rPr>
              <a:t>Friseurhandwerk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6" name="Inhaltsplatzhalter 2"/>
          <p:cNvSpPr txBox="1">
            <a:spLocks/>
          </p:cNvSpPr>
          <p:nvPr/>
        </p:nvSpPr>
        <p:spPr bwMode="gray">
          <a:xfrm>
            <a:off x="3851920" y="1844824"/>
            <a:ext cx="3852100" cy="630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9875" indent="-26828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l"/>
              <a:tabLst>
                <a:tab pos="266700" algn="l"/>
              </a:tabLst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6575" indent="-26511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3275" indent="-26511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-2714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33525" indent="-2714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90725" indent="-2714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47925" indent="-2714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05125" indent="-2714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None/>
              <a:tabLst/>
              <a:defRPr/>
            </a:pPr>
            <a:r>
              <a:rPr lang="de-DE" sz="1600" b="1" dirty="0">
                <a:solidFill>
                  <a:srgbClr val="000000"/>
                </a:solidFill>
              </a:rPr>
              <a:t>Sie regelt auch </a:t>
            </a:r>
            <a:r>
              <a:rPr lang="de-DE" sz="1600" b="1" dirty="0" smtClean="0">
                <a:solidFill>
                  <a:srgbClr val="000000"/>
                </a:solidFill>
              </a:rPr>
              <a:t>Hautschutzmaßnahmen im </a:t>
            </a:r>
            <a:r>
              <a:rPr lang="de-DE" sz="1600" b="1" dirty="0">
                <a:solidFill>
                  <a:srgbClr val="000000"/>
                </a:solidFill>
              </a:rPr>
              <a:t>Salon:</a:t>
            </a:r>
          </a:p>
        </p:txBody>
      </p:sp>
      <p:sp>
        <p:nvSpPr>
          <p:cNvPr id="9" name="Inhaltsplatzhalter 2"/>
          <p:cNvSpPr txBox="1">
            <a:spLocks/>
          </p:cNvSpPr>
          <p:nvPr/>
        </p:nvSpPr>
        <p:spPr bwMode="gray">
          <a:xfrm>
            <a:off x="3860310" y="2537881"/>
            <a:ext cx="4512168" cy="891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9875" indent="-26828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l"/>
              <a:tabLst>
                <a:tab pos="266700" algn="l"/>
              </a:tabLst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6575" indent="-26511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3275" indent="-26511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-2714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33525" indent="-2714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90725" indent="-2714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47925" indent="-2714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05125" indent="-2714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buFont typeface="Arial" pitchFamily="34" charset="0"/>
              <a:buChar char="•"/>
            </a:pPr>
            <a:r>
              <a:rPr lang="de-DE" sz="1600" b="1" dirty="0">
                <a:solidFill>
                  <a:srgbClr val="000000"/>
                </a:solidFill>
              </a:rPr>
              <a:t>Hand- und </a:t>
            </a:r>
            <a:r>
              <a:rPr lang="de-DE" sz="1600" b="1" dirty="0" smtClean="0">
                <a:solidFill>
                  <a:srgbClr val="000000"/>
                </a:solidFill>
              </a:rPr>
              <a:t>Armschmuck:</a:t>
            </a:r>
            <a:r>
              <a:rPr lang="de-DE" sz="1600" dirty="0" smtClean="0">
                <a:solidFill>
                  <a:srgbClr val="000000"/>
                </a:solidFill>
              </a:rPr>
              <a:t> darf während der Arbeit</a:t>
            </a:r>
            <a:r>
              <a:rPr lang="de-DE" sz="1600" spc="-300" dirty="0" smtClean="0">
                <a:solidFill>
                  <a:srgbClr val="000000"/>
                </a:solidFill>
              </a:rPr>
              <a:t>	</a:t>
            </a:r>
            <a:r>
              <a:rPr lang="de-DE" sz="1600" dirty="0" smtClean="0">
                <a:solidFill>
                  <a:srgbClr val="000000"/>
                </a:solidFill>
              </a:rPr>
              <a:t>nicht getragen werden</a:t>
            </a:r>
          </a:p>
        </p:txBody>
      </p:sp>
      <p:sp>
        <p:nvSpPr>
          <p:cNvPr id="10" name="Inhaltsplatzhalter 2"/>
          <p:cNvSpPr txBox="1">
            <a:spLocks/>
          </p:cNvSpPr>
          <p:nvPr/>
        </p:nvSpPr>
        <p:spPr bwMode="gray">
          <a:xfrm>
            <a:off x="3888212" y="3068960"/>
            <a:ext cx="4284188" cy="577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9875" indent="-26828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l"/>
              <a:tabLst>
                <a:tab pos="266700" algn="l"/>
              </a:tabLst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6575" indent="-26511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3275" indent="-26511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-2714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33525" indent="-2714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90725" indent="-2714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47925" indent="-2714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05125" indent="-2714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200000"/>
              </a:lnSpc>
              <a:buFont typeface="Arial" pitchFamily="34" charset="0"/>
              <a:buChar char="•"/>
            </a:pPr>
            <a:r>
              <a:rPr lang="de-DE" sz="1600" b="1" dirty="0" smtClean="0">
                <a:solidFill>
                  <a:srgbClr val="000000"/>
                </a:solidFill>
              </a:rPr>
              <a:t>Feuchtarbeiten</a:t>
            </a:r>
            <a:r>
              <a:rPr lang="de-DE" sz="1600" b="1" dirty="0">
                <a:solidFill>
                  <a:srgbClr val="000000"/>
                </a:solidFill>
              </a:rPr>
              <a:t>: </a:t>
            </a:r>
            <a:r>
              <a:rPr lang="de-DE" sz="1600" dirty="0" smtClean="0">
                <a:solidFill>
                  <a:srgbClr val="000000"/>
                </a:solidFill>
              </a:rPr>
              <a:t>Häufigkeit </a:t>
            </a:r>
            <a:r>
              <a:rPr lang="de-DE" sz="1600" dirty="0">
                <a:solidFill>
                  <a:srgbClr val="000000"/>
                </a:solidFill>
              </a:rPr>
              <a:t>und Dauer</a:t>
            </a:r>
          </a:p>
        </p:txBody>
      </p:sp>
      <p:sp>
        <p:nvSpPr>
          <p:cNvPr id="11" name="Inhaltsplatzhalter 2"/>
          <p:cNvSpPr txBox="1">
            <a:spLocks/>
          </p:cNvSpPr>
          <p:nvPr/>
        </p:nvSpPr>
        <p:spPr bwMode="gray">
          <a:xfrm>
            <a:off x="3888212" y="3717032"/>
            <a:ext cx="4572220" cy="683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9875" indent="-26828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l"/>
              <a:tabLst>
                <a:tab pos="266700" algn="l"/>
              </a:tabLst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6575" indent="-26511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3275" indent="-26511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-2714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33525" indent="-2714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90725" indent="-2714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47925" indent="-2714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05125" indent="-2714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buFont typeface="Arial" pitchFamily="34" charset="0"/>
              <a:buChar char="•"/>
            </a:pPr>
            <a:r>
              <a:rPr lang="de-DE" sz="1600" b="1" dirty="0">
                <a:solidFill>
                  <a:srgbClr val="000000"/>
                </a:solidFill>
              </a:rPr>
              <a:t>Handschuhe:</a:t>
            </a:r>
            <a:r>
              <a:rPr lang="de-DE" sz="1600" dirty="0">
                <a:solidFill>
                  <a:srgbClr val="000000"/>
                </a:solidFill>
              </a:rPr>
              <a:t> Welche? </a:t>
            </a:r>
            <a:r>
              <a:rPr lang="de-DE" sz="1600" dirty="0" smtClean="0">
                <a:solidFill>
                  <a:srgbClr val="000000"/>
                </a:solidFill>
              </a:rPr>
              <a:t>Was </a:t>
            </a:r>
            <a:r>
              <a:rPr lang="de-DE" sz="1600" dirty="0">
                <a:solidFill>
                  <a:srgbClr val="000000"/>
                </a:solidFill>
              </a:rPr>
              <a:t>muss </a:t>
            </a:r>
            <a:r>
              <a:rPr lang="de-DE" sz="1600" dirty="0" smtClean="0">
                <a:solidFill>
                  <a:srgbClr val="000000"/>
                </a:solidFill>
              </a:rPr>
              <a:t/>
            </a:r>
            <a:br>
              <a:rPr lang="de-DE" sz="1600" dirty="0" smtClean="0">
                <a:solidFill>
                  <a:srgbClr val="000000"/>
                </a:solidFill>
              </a:rPr>
            </a:br>
            <a:r>
              <a:rPr lang="de-DE" sz="1600" dirty="0" smtClean="0">
                <a:solidFill>
                  <a:srgbClr val="000000"/>
                </a:solidFill>
              </a:rPr>
              <a:t>beachtet </a:t>
            </a:r>
            <a:r>
              <a:rPr lang="de-DE" sz="1600" dirty="0">
                <a:solidFill>
                  <a:srgbClr val="000000"/>
                </a:solidFill>
              </a:rPr>
              <a:t>werden?</a:t>
            </a:r>
          </a:p>
        </p:txBody>
      </p:sp>
      <p:sp>
        <p:nvSpPr>
          <p:cNvPr id="12" name="Inhaltsplatzhalter 2"/>
          <p:cNvSpPr txBox="1">
            <a:spLocks/>
          </p:cNvSpPr>
          <p:nvPr/>
        </p:nvSpPr>
        <p:spPr bwMode="gray">
          <a:xfrm>
            <a:off x="3888212" y="4365104"/>
            <a:ext cx="4356196" cy="478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9875" indent="-26828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l"/>
              <a:tabLst>
                <a:tab pos="266700" algn="l"/>
              </a:tabLst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6575" indent="-26511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3275" indent="-26511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-2714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33525" indent="-2714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90725" indent="-2714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47925" indent="-2714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05125" indent="-2714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buFont typeface="Arial" pitchFamily="34" charset="0"/>
              <a:buChar char="•"/>
            </a:pPr>
            <a:r>
              <a:rPr lang="de-DE" sz="1600" b="1" dirty="0">
                <a:solidFill>
                  <a:srgbClr val="000000"/>
                </a:solidFill>
              </a:rPr>
              <a:t>Hautreinigung:</a:t>
            </a:r>
            <a:r>
              <a:rPr lang="de-DE" sz="1600" dirty="0">
                <a:solidFill>
                  <a:srgbClr val="000000"/>
                </a:solidFill>
              </a:rPr>
              <a:t> Wie und welche Reinigungsmittel?</a:t>
            </a:r>
          </a:p>
        </p:txBody>
      </p:sp>
      <p:sp>
        <p:nvSpPr>
          <p:cNvPr id="13" name="Inhaltsplatzhalter 2"/>
          <p:cNvSpPr txBox="1">
            <a:spLocks/>
          </p:cNvSpPr>
          <p:nvPr/>
        </p:nvSpPr>
        <p:spPr bwMode="gray">
          <a:xfrm>
            <a:off x="3888212" y="4869160"/>
            <a:ext cx="4500212" cy="550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9875" indent="-26828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l"/>
              <a:tabLst>
                <a:tab pos="266700" algn="l"/>
              </a:tabLst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6575" indent="-26511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3275" indent="-26511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-2714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33525" indent="-2714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90725" indent="-2714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47925" indent="-2714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05125" indent="-2714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200000"/>
              </a:lnSpc>
              <a:buFont typeface="Arial" pitchFamily="34" charset="0"/>
              <a:buChar char="•"/>
            </a:pPr>
            <a:r>
              <a:rPr lang="de-DE" sz="1600" b="1" dirty="0">
                <a:solidFill>
                  <a:srgbClr val="000000"/>
                </a:solidFill>
              </a:rPr>
              <a:t>Hautpflege</a:t>
            </a:r>
            <a:r>
              <a:rPr lang="de-DE" sz="1600" dirty="0">
                <a:solidFill>
                  <a:srgbClr val="000000"/>
                </a:solidFill>
              </a:rPr>
              <a:t>: Wie und welche Pflegemittel?</a:t>
            </a:r>
          </a:p>
        </p:txBody>
      </p:sp>
      <p:sp>
        <p:nvSpPr>
          <p:cNvPr id="14" name="Inhaltsplatzhalter 2"/>
          <p:cNvSpPr txBox="1">
            <a:spLocks/>
          </p:cNvSpPr>
          <p:nvPr/>
        </p:nvSpPr>
        <p:spPr bwMode="gray">
          <a:xfrm>
            <a:off x="3888212" y="5296951"/>
            <a:ext cx="4572220" cy="50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9875" indent="-26828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l"/>
              <a:tabLst>
                <a:tab pos="266700" algn="l"/>
              </a:tabLst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6575" indent="-26511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3275" indent="-26511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-2714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33525" indent="-2714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90725" indent="-2714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47925" indent="-2714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05125" indent="-2714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−"/>
              <a:tabLst>
                <a:tab pos="266700" algn="l"/>
              </a:tabLs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200000"/>
              </a:lnSpc>
              <a:buFont typeface="Arial" pitchFamily="34" charset="0"/>
              <a:buChar char="•"/>
            </a:pPr>
            <a:r>
              <a:rPr lang="de-DE" sz="1600" b="1" dirty="0" smtClean="0">
                <a:solidFill>
                  <a:srgbClr val="000000"/>
                </a:solidFill>
              </a:rPr>
              <a:t>Hautschutzplan</a:t>
            </a:r>
            <a:r>
              <a:rPr lang="de-DE" sz="1600" b="1" dirty="0">
                <a:solidFill>
                  <a:srgbClr val="000000"/>
                </a:solidFill>
              </a:rPr>
              <a:t>:</a:t>
            </a:r>
            <a:r>
              <a:rPr lang="de-DE" sz="1600" dirty="0">
                <a:solidFill>
                  <a:srgbClr val="000000"/>
                </a:solidFill>
              </a:rPr>
              <a:t> </a:t>
            </a:r>
            <a:r>
              <a:rPr lang="de-DE" sz="1600" dirty="0" smtClean="0">
                <a:solidFill>
                  <a:srgbClr val="000000"/>
                </a:solidFill>
              </a:rPr>
              <a:t>Aushängen </a:t>
            </a:r>
            <a:r>
              <a:rPr lang="de-DE" sz="1600" dirty="0">
                <a:solidFill>
                  <a:srgbClr val="000000"/>
                </a:solidFill>
              </a:rPr>
              <a:t>und beachten</a:t>
            </a:r>
          </a:p>
        </p:txBody>
      </p:sp>
    </p:spTree>
    <p:extLst>
      <p:ext uri="{BB962C8B-B14F-4D97-AF65-F5344CB8AC3E}">
        <p14:creationId xmlns:p14="http://schemas.microsoft.com/office/powerpoint/2010/main" val="2132544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 bwMode="auto">
          <a:xfrm>
            <a:off x="5175986" y="1652953"/>
            <a:ext cx="3196492" cy="73212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endParaRPr lang="de-DE" sz="160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sp>
        <p:nvSpPr>
          <p:cNvPr id="8" name="Rechteck 7"/>
          <p:cNvSpPr/>
          <p:nvPr/>
        </p:nvSpPr>
        <p:spPr bwMode="auto">
          <a:xfrm>
            <a:off x="697447" y="1652953"/>
            <a:ext cx="4366800" cy="4050000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endParaRPr lang="de-DE" sz="200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834920"/>
            <a:ext cx="3153640" cy="2093156"/>
          </a:xfrm>
          <a:prstGeom prst="rect">
            <a:avLst/>
          </a:prstGeom>
        </p:spPr>
      </p:pic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tx1"/>
                </a:solidFill>
              </a:rPr>
              <a:t>TRGS 530: </a:t>
            </a:r>
            <a:r>
              <a:rPr lang="de-DE" dirty="0" smtClean="0">
                <a:solidFill>
                  <a:schemeClr val="tx1"/>
                </a:solidFill>
              </a:rPr>
              <a:t>Hand- </a:t>
            </a:r>
            <a:r>
              <a:rPr lang="de-DE" dirty="0">
                <a:solidFill>
                  <a:schemeClr val="tx1"/>
                </a:solidFill>
              </a:rPr>
              <a:t>und Armschmuck </a:t>
            </a:r>
            <a:r>
              <a:rPr lang="de-DE" dirty="0" smtClean="0">
                <a:solidFill>
                  <a:schemeClr val="tx1"/>
                </a:solidFill>
              </a:rPr>
              <a:t>ablegen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9" name="Inhaltsplatzhalter 1"/>
          <p:cNvSpPr>
            <a:spLocks noGrp="1"/>
          </p:cNvSpPr>
          <p:nvPr>
            <p:ph idx="1"/>
          </p:nvPr>
        </p:nvSpPr>
        <p:spPr>
          <a:xfrm>
            <a:off x="5228325" y="2611034"/>
            <a:ext cx="3240733" cy="1746666"/>
          </a:xfrm>
        </p:spPr>
        <p:txBody>
          <a:bodyPr/>
          <a:lstStyle/>
          <a:p>
            <a:pPr marL="10800">
              <a:spcBef>
                <a:spcPts val="600"/>
              </a:spcBef>
            </a:pPr>
            <a:r>
              <a:rPr lang="de-DE" sz="1600" dirty="0" smtClean="0"/>
              <a:t>Beachten Sie dies nicht, sammeln sich Feuchtigkeit und gesundheitsgefährdende Stoffe unter dem Schmuck. </a:t>
            </a:r>
          </a:p>
          <a:p>
            <a:pPr marL="10800">
              <a:spcBef>
                <a:spcPts val="600"/>
              </a:spcBef>
            </a:pPr>
            <a:endParaRPr lang="de-DE" sz="1600" dirty="0" smtClean="0"/>
          </a:p>
        </p:txBody>
      </p:sp>
      <p:pic>
        <p:nvPicPr>
          <p:cNvPr id="2" name="Grafik 1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1" t="795" r="21885" b="7911"/>
          <a:stretch/>
        </p:blipFill>
        <p:spPr>
          <a:xfrm>
            <a:off x="733245" y="1678547"/>
            <a:ext cx="4304913" cy="4003200"/>
          </a:xfrm>
          <a:prstGeom prst="rect">
            <a:avLst/>
          </a:prstGeom>
        </p:spPr>
      </p:pic>
      <p:sp>
        <p:nvSpPr>
          <p:cNvPr id="5" name="Pfeil nach unten 4"/>
          <p:cNvSpPr/>
          <p:nvPr/>
        </p:nvSpPr>
        <p:spPr bwMode="auto">
          <a:xfrm rot="-3060000">
            <a:off x="4120233" y="2886480"/>
            <a:ext cx="230932" cy="2763788"/>
          </a:xfrm>
          <a:prstGeom prst="downArrow">
            <a:avLst/>
          </a:prstGeom>
          <a:solidFill>
            <a:srgbClr val="FF0000"/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endParaRPr lang="de-DE" sz="2000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900941"/>
            <a:ext cx="1224136" cy="816091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>
          <a:xfrm>
            <a:off x="5191194" y="1691346"/>
            <a:ext cx="3058758" cy="638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800">
              <a:spcBef>
                <a:spcPts val="600"/>
              </a:spcBef>
            </a:pPr>
            <a:r>
              <a:rPr lang="de-DE" b="1" dirty="0"/>
              <a:t>Schmuck ablegen </a:t>
            </a:r>
          </a:p>
          <a:p>
            <a:pPr marL="10800">
              <a:lnSpc>
                <a:spcPts val="1500"/>
              </a:lnSpc>
              <a:spcBef>
                <a:spcPts val="600"/>
              </a:spcBef>
            </a:pPr>
            <a:r>
              <a:rPr lang="de-DE" b="1" dirty="0"/>
              <a:t>schützt Ihre Hände!</a:t>
            </a:r>
          </a:p>
        </p:txBody>
      </p:sp>
    </p:spTree>
    <p:extLst>
      <p:ext uri="{BB962C8B-B14F-4D97-AF65-F5344CB8AC3E}">
        <p14:creationId xmlns:p14="http://schemas.microsoft.com/office/powerpoint/2010/main" val="3509925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6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7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  <p:bldP spid="9" grpId="0" build="p"/>
      <p:bldP spid="5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/>
        </p:nvSpPr>
        <p:spPr bwMode="auto">
          <a:xfrm>
            <a:off x="4576763" y="2692631"/>
            <a:ext cx="3596426" cy="2916000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endParaRPr lang="de-DE" sz="200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tx1"/>
                </a:solidFill>
              </a:rPr>
              <a:t>TRGS 530: </a:t>
            </a:r>
            <a:r>
              <a:rPr lang="de-DE" dirty="0" smtClean="0">
                <a:solidFill>
                  <a:schemeClr val="tx1"/>
                </a:solidFill>
              </a:rPr>
              <a:t>Feuchtarbeiten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7" name="Rechteck 6"/>
          <p:cNvSpPr/>
          <p:nvPr/>
        </p:nvSpPr>
        <p:spPr bwMode="auto">
          <a:xfrm>
            <a:off x="603985" y="1803038"/>
            <a:ext cx="3968015" cy="761866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endParaRPr lang="de-DE" sz="160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791496" y="1908121"/>
            <a:ext cx="43853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buFont typeface="Wingdings" charset="2"/>
              <a:buNone/>
              <a:defRPr/>
            </a:pPr>
            <a:r>
              <a:rPr lang="de-DE" sz="1600" b="1" kern="0" dirty="0" smtClean="0">
                <a:solidFill>
                  <a:srgbClr val="000000"/>
                </a:solidFill>
                <a:cs typeface="Arial" charset="0"/>
              </a:rPr>
              <a:t>Wie kann ich Belastungen durch Feuchtarbeiten reduzieren? </a:t>
            </a:r>
            <a:endParaRPr lang="de-DE" sz="1600" b="1" kern="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611560" y="2780928"/>
            <a:ext cx="3779912" cy="1523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indent="-350838" fontAlgn="base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de-DE" sz="1600" kern="0" dirty="0" smtClean="0">
                <a:solidFill>
                  <a:srgbClr val="000000"/>
                </a:solidFill>
                <a:cs typeface="Arial" charset="0"/>
              </a:rPr>
              <a:t>Feuchtarbeiten auf </a:t>
            </a:r>
            <a:r>
              <a:rPr lang="de-DE" sz="1600" kern="0" dirty="0">
                <a:solidFill>
                  <a:srgbClr val="000000"/>
                </a:solidFill>
                <a:cs typeface="Arial" charset="0"/>
              </a:rPr>
              <a:t>alle </a:t>
            </a:r>
            <a:r>
              <a:rPr lang="de-DE" sz="1600" kern="0" dirty="0" smtClean="0">
                <a:solidFill>
                  <a:srgbClr val="000000"/>
                </a:solidFill>
                <a:cs typeface="Arial" charset="0"/>
              </a:rPr>
              <a:t>Mitarbeiterinnen und Mitarbeiter verteilen</a:t>
            </a:r>
          </a:p>
          <a:p>
            <a:pPr marL="360363" indent="-350838" fontAlgn="base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endParaRPr lang="de-DE" sz="1600" kern="0" dirty="0">
              <a:solidFill>
                <a:srgbClr val="000000"/>
              </a:solidFill>
              <a:cs typeface="Arial" charset="0"/>
            </a:endParaRPr>
          </a:p>
          <a:p>
            <a:pPr marL="360363" indent="-350838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•"/>
            </a:pPr>
            <a:endParaRPr lang="de-DE" sz="1600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2" name="Grafik 1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4" r="8857" b="2"/>
          <a:stretch/>
        </p:blipFill>
        <p:spPr>
          <a:xfrm>
            <a:off x="4598777" y="2716446"/>
            <a:ext cx="3564000" cy="28823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echteck 4"/>
          <p:cNvSpPr/>
          <p:nvPr/>
        </p:nvSpPr>
        <p:spPr>
          <a:xfrm>
            <a:off x="539552" y="3788720"/>
            <a:ext cx="3942184" cy="90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indent="-350838" fontAlgn="base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de-DE" sz="1600" kern="0" dirty="0">
                <a:solidFill>
                  <a:srgbClr val="000000"/>
                </a:solidFill>
                <a:cs typeface="Arial" charset="0"/>
              </a:rPr>
              <a:t>Schutzhandschuhe zur Verfügung </a:t>
            </a:r>
            <a:r>
              <a:rPr lang="de-DE" sz="1600" kern="0" dirty="0" smtClean="0">
                <a:solidFill>
                  <a:srgbClr val="000000"/>
                </a:solidFill>
                <a:cs typeface="Arial" charset="0"/>
              </a:rPr>
              <a:t>stellen </a:t>
            </a:r>
            <a:r>
              <a:rPr lang="de-DE" sz="1600" kern="0" dirty="0">
                <a:solidFill>
                  <a:srgbClr val="000000"/>
                </a:solidFill>
                <a:cs typeface="Arial" charset="0"/>
              </a:rPr>
              <a:t>und </a:t>
            </a:r>
            <a:r>
              <a:rPr lang="de-DE" sz="1600" kern="0" dirty="0" smtClean="0">
                <a:solidFill>
                  <a:srgbClr val="000000"/>
                </a:solidFill>
                <a:cs typeface="Arial" charset="0"/>
              </a:rPr>
              <a:t>korrekt einsetzen (Schutz vor Tensiden und Chemikalien)</a:t>
            </a:r>
            <a:endParaRPr lang="de-DE" sz="1600" kern="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7703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  <p:bldP spid="3" grpId="0"/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 bwMode="auto">
          <a:xfrm>
            <a:off x="611188" y="1773238"/>
            <a:ext cx="7885112" cy="126016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endParaRPr lang="de-DE" sz="200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chemeClr val="tx1"/>
                </a:solidFill>
              </a:rPr>
              <a:t>Handschuhe </a:t>
            </a:r>
            <a:r>
              <a:rPr lang="de-DE" dirty="0">
                <a:solidFill>
                  <a:schemeClr val="tx1"/>
                </a:solidFill>
              </a:rPr>
              <a:t>– die große Auswahl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2195737" y="1815469"/>
            <a:ext cx="5760640" cy="117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r>
              <a:rPr lang="de-DE" sz="1600" b="1" dirty="0">
                <a:solidFill>
                  <a:srgbClr val="000000"/>
                </a:solidFill>
                <a:cs typeface="Arial" charset="0"/>
              </a:rPr>
              <a:t>Haarwäsche</a:t>
            </a:r>
            <a:r>
              <a:rPr lang="de-DE" sz="1600" dirty="0">
                <a:solidFill>
                  <a:srgbClr val="000000"/>
                </a:solidFill>
                <a:cs typeface="Arial" charset="0"/>
              </a:rPr>
              <a:t>: </a:t>
            </a:r>
          </a:p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sz="1600" dirty="0" err="1" smtClean="0">
                <a:solidFill>
                  <a:srgbClr val="000000"/>
                </a:solidFill>
                <a:cs typeface="Arial" charset="0"/>
              </a:rPr>
              <a:t>Langstulpige</a:t>
            </a:r>
            <a:r>
              <a:rPr lang="de-DE" sz="16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de-DE" sz="1600" dirty="0">
                <a:solidFill>
                  <a:srgbClr val="000000"/>
                </a:solidFill>
                <a:cs typeface="Arial" charset="0"/>
              </a:rPr>
              <a:t>Einmalhandschuhe aus Vinyl oder Nitril </a:t>
            </a:r>
            <a:br>
              <a:rPr lang="de-DE" sz="1600" dirty="0">
                <a:solidFill>
                  <a:srgbClr val="000000"/>
                </a:solidFill>
                <a:cs typeface="Arial" charset="0"/>
              </a:rPr>
            </a:br>
            <a:r>
              <a:rPr lang="de-DE" sz="1600" dirty="0">
                <a:solidFill>
                  <a:srgbClr val="000000"/>
                </a:solidFill>
                <a:cs typeface="Arial" charset="0"/>
              </a:rPr>
              <a:t>(nach Haarwäsche wegwerfen)</a:t>
            </a:r>
          </a:p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sz="1600" dirty="0">
                <a:solidFill>
                  <a:srgbClr val="000000"/>
                </a:solidFill>
                <a:cs typeface="Arial" charset="0"/>
              </a:rPr>
              <a:t>Alternativ: Waschhandschuhe (mehrfach verwendbar)</a:t>
            </a:r>
          </a:p>
        </p:txBody>
      </p:sp>
      <p:sp>
        <p:nvSpPr>
          <p:cNvPr id="13" name="Rechteck 12"/>
          <p:cNvSpPr/>
          <p:nvPr/>
        </p:nvSpPr>
        <p:spPr bwMode="auto">
          <a:xfrm>
            <a:off x="611189" y="4595000"/>
            <a:ext cx="7885112" cy="126016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endParaRPr lang="de-DE" sz="2000" dirty="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sp>
        <p:nvSpPr>
          <p:cNvPr id="14" name="Rechteck 13"/>
          <p:cNvSpPr/>
          <p:nvPr/>
        </p:nvSpPr>
        <p:spPr bwMode="auto">
          <a:xfrm>
            <a:off x="611188" y="3185806"/>
            <a:ext cx="7885113" cy="126016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endParaRPr lang="de-DE" sz="200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177816" y="3284984"/>
            <a:ext cx="5994584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r>
              <a:rPr lang="de-DE" sz="1600" b="1" dirty="0">
                <a:solidFill>
                  <a:srgbClr val="000000"/>
                </a:solidFill>
                <a:cs typeface="Arial" charset="0"/>
              </a:rPr>
              <a:t>Umgang mit Friseurchemikalien</a:t>
            </a:r>
            <a:r>
              <a:rPr lang="de-DE" sz="1600" dirty="0">
                <a:solidFill>
                  <a:srgbClr val="000000"/>
                </a:solidFill>
                <a:cs typeface="Arial" charset="0"/>
              </a:rPr>
              <a:t>: </a:t>
            </a:r>
          </a:p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r>
              <a:rPr lang="de-DE" sz="1600" dirty="0">
                <a:solidFill>
                  <a:srgbClr val="000000"/>
                </a:solidFill>
                <a:cs typeface="Arial" charset="0"/>
              </a:rPr>
              <a:t>Einmalhandschuhe aus Vinyl oder Nitril </a:t>
            </a:r>
          </a:p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r>
              <a:rPr lang="de-DE" sz="1600" dirty="0">
                <a:solidFill>
                  <a:srgbClr val="000000"/>
                </a:solidFill>
                <a:cs typeface="Arial" charset="0"/>
              </a:rPr>
              <a:t>(nach Benutzung entsorgen</a:t>
            </a:r>
            <a:r>
              <a:rPr lang="de-DE" sz="1600" i="1" dirty="0">
                <a:solidFill>
                  <a:srgbClr val="000000"/>
                </a:solidFill>
                <a:cs typeface="Arial" charset="0"/>
              </a:rPr>
              <a:t>)</a:t>
            </a:r>
            <a:endParaRPr lang="de-DE" sz="16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2177816" y="4653136"/>
            <a:ext cx="6210608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r>
              <a:rPr lang="de-DE" sz="1600" b="1" dirty="0">
                <a:solidFill>
                  <a:srgbClr val="000000"/>
                </a:solidFill>
                <a:cs typeface="Arial" charset="0"/>
              </a:rPr>
              <a:t>Reinigungsarbeiten</a:t>
            </a:r>
            <a:r>
              <a:rPr lang="de-DE" sz="1600" dirty="0">
                <a:solidFill>
                  <a:srgbClr val="000000"/>
                </a:solidFill>
                <a:cs typeface="Arial" charset="0"/>
              </a:rPr>
              <a:t>: </a:t>
            </a:r>
          </a:p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r>
              <a:rPr lang="de-DE" sz="1600" dirty="0">
                <a:solidFill>
                  <a:srgbClr val="000000"/>
                </a:solidFill>
                <a:cs typeface="Arial" charset="0"/>
              </a:rPr>
              <a:t>Haushaltshandschuhe aus Vinyl oder Nitril </a:t>
            </a:r>
          </a:p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r>
              <a:rPr lang="de-DE" sz="1600" dirty="0">
                <a:solidFill>
                  <a:srgbClr val="000000"/>
                </a:solidFill>
                <a:cs typeface="Arial" charset="0"/>
              </a:rPr>
              <a:t>(mehrfach verwendbar</a:t>
            </a:r>
            <a:r>
              <a:rPr lang="de-DE" sz="1600" dirty="0" smtClean="0">
                <a:solidFill>
                  <a:srgbClr val="000000"/>
                </a:solidFill>
                <a:cs typeface="Arial" charset="0"/>
              </a:rPr>
              <a:t>)</a:t>
            </a:r>
            <a:endParaRPr lang="de-DE" sz="1600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773238"/>
            <a:ext cx="1260168" cy="1260168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190119"/>
            <a:ext cx="1260168" cy="1260168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6" t="3224" r="10536" b="-1837"/>
          <a:stretch/>
        </p:blipFill>
        <p:spPr>
          <a:xfrm>
            <a:off x="755576" y="4608000"/>
            <a:ext cx="1281925" cy="1278000"/>
          </a:xfrm>
          <a:prstGeom prst="rect">
            <a:avLst/>
          </a:prstGeom>
        </p:spPr>
      </p:pic>
      <p:sp>
        <p:nvSpPr>
          <p:cNvPr id="15" name="Pfeil nach unten 14"/>
          <p:cNvSpPr/>
          <p:nvPr/>
        </p:nvSpPr>
        <p:spPr bwMode="auto">
          <a:xfrm rot="5400000">
            <a:off x="1740170" y="5223501"/>
            <a:ext cx="135717" cy="822984"/>
          </a:xfrm>
          <a:prstGeom prst="downArrow">
            <a:avLst/>
          </a:prstGeom>
          <a:solidFill>
            <a:srgbClr val="FF0000"/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endParaRPr lang="de-DE" sz="2000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2195736" y="5448275"/>
            <a:ext cx="4634602" cy="3734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r>
              <a:rPr lang="de-DE" b="1" dirty="0">
                <a:solidFill>
                  <a:srgbClr val="FF0000"/>
                </a:solidFill>
                <a:cs typeface="Arial" charset="0"/>
              </a:rPr>
              <a:t>Stulpen umschlagen!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96610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250"/>
                            </p:stCondLst>
                            <p:childTnLst>
                              <p:par>
                                <p:cTn id="35" presetID="6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250"/>
                            </p:stCondLst>
                            <p:childTnLst>
                              <p:par>
                                <p:cTn id="39" presetID="22" presetClass="entr" presetSubtype="2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  <p:bldP spid="13" grpId="0" animBg="1"/>
      <p:bldP spid="14" grpId="0" animBg="1"/>
      <p:bldP spid="10" grpId="0"/>
      <p:bldP spid="11" grpId="0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 bwMode="auto">
          <a:xfrm>
            <a:off x="690196" y="3648997"/>
            <a:ext cx="6121051" cy="223224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endParaRPr lang="de-DE" sz="200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sp>
        <p:nvSpPr>
          <p:cNvPr id="11" name="Rechteck 10"/>
          <p:cNvSpPr/>
          <p:nvPr/>
        </p:nvSpPr>
        <p:spPr bwMode="auto">
          <a:xfrm>
            <a:off x="680288" y="1272734"/>
            <a:ext cx="6121051" cy="223224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endParaRPr lang="de-DE" sz="200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pic>
        <p:nvPicPr>
          <p:cNvPr id="15" name="Inhaltsplatzhalter 4"/>
          <p:cNvPicPr preferRelativeResize="0"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0" t="1799" r="15628" b="5984"/>
          <a:stretch/>
        </p:blipFill>
        <p:spPr bwMode="gray">
          <a:xfrm>
            <a:off x="879340" y="1268760"/>
            <a:ext cx="2346288" cy="2236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chemeClr val="tx1"/>
                </a:solidFill>
              </a:rPr>
              <a:t>Handschuhe </a:t>
            </a:r>
            <a:r>
              <a:rPr lang="de-DE" dirty="0">
                <a:solidFill>
                  <a:schemeClr val="tx1"/>
                </a:solidFill>
              </a:rPr>
              <a:t>– die große Auswahl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3463002" y="1709547"/>
            <a:ext cx="2831190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r>
              <a:rPr lang="de-DE" dirty="0">
                <a:solidFill>
                  <a:srgbClr val="000000"/>
                </a:solidFill>
                <a:cs typeface="Arial" charset="0"/>
              </a:rPr>
              <a:t>Nur </a:t>
            </a:r>
            <a:r>
              <a:rPr lang="de-DE" b="1" dirty="0" err="1">
                <a:solidFill>
                  <a:srgbClr val="FF0000"/>
                </a:solidFill>
                <a:cs typeface="Arial" charset="0"/>
              </a:rPr>
              <a:t>ungepuderte</a:t>
            </a:r>
            <a:r>
              <a:rPr lang="de-DE" dirty="0">
                <a:solidFill>
                  <a:srgbClr val="000000"/>
                </a:solidFill>
                <a:cs typeface="Arial" charset="0"/>
              </a:rPr>
              <a:t> Handschuhe</a:t>
            </a:r>
          </a:p>
        </p:txBody>
      </p:sp>
      <p:pic>
        <p:nvPicPr>
          <p:cNvPr id="12" name="Inhaltsplatzhalter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88" t="1971" r="28304" b="3651"/>
          <a:stretch/>
        </p:blipFill>
        <p:spPr bwMode="gray">
          <a:xfrm>
            <a:off x="628420" y="3648998"/>
            <a:ext cx="2597208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3463002" y="4077618"/>
            <a:ext cx="3024383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r>
              <a:rPr lang="de-DE" dirty="0">
                <a:solidFill>
                  <a:srgbClr val="000000"/>
                </a:solidFill>
                <a:cs typeface="Arial" charset="0"/>
              </a:rPr>
              <a:t>Keine Latexhandschuhe </a:t>
            </a:r>
            <a:endParaRPr lang="de-DE" dirty="0" smtClean="0">
              <a:solidFill>
                <a:srgbClr val="000000"/>
              </a:solidFill>
              <a:cs typeface="Arial" charset="0"/>
            </a:endParaRPr>
          </a:p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CB135"/>
              </a:buClr>
              <a:buFont typeface="Wingdings" charset="2"/>
              <a:buNone/>
            </a:pPr>
            <a:r>
              <a:rPr lang="de-DE" dirty="0" smtClean="0">
                <a:solidFill>
                  <a:srgbClr val="000000"/>
                </a:solidFill>
                <a:cs typeface="Arial" charset="0"/>
              </a:rPr>
              <a:t>wegen </a:t>
            </a:r>
            <a:r>
              <a:rPr lang="de-DE" b="1" dirty="0">
                <a:solidFill>
                  <a:srgbClr val="FF0000"/>
                </a:solidFill>
                <a:cs typeface="Arial" charset="0"/>
              </a:rPr>
              <a:t>Allergiegefahr!</a:t>
            </a:r>
            <a:r>
              <a:rPr lang="de-DE" dirty="0">
                <a:solidFill>
                  <a:srgbClr val="FF0000"/>
                </a:solidFill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6455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1" grpId="0" animBg="1"/>
      <p:bldP spid="9" grpId="0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EvT6LnbqEGTvPx5iu8Fj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EvT6LnbqEGTvPx5iu8Fj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EvT6LnbqEGTvPx5iu8Fj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EvT6LnbqEGTvPx5iu8Fj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EvT6LnbqEGTvPx5iu8FjA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EvT6LnbqEGTvPx5iu8FjA"/>
</p:tagLst>
</file>

<file path=ppt/theme/theme1.xml><?xml version="1.0" encoding="utf-8"?>
<a:theme xmlns:a="http://schemas.openxmlformats.org/drawingml/2006/main" name="BGW_PPT_4zu3">
  <a:themeElements>
    <a:clrScheme name="BGW 1">
      <a:dk1>
        <a:srgbClr val="000000"/>
      </a:dk1>
      <a:lt1>
        <a:srgbClr val="FFFFFF"/>
      </a:lt1>
      <a:dk2>
        <a:srgbClr val="000000"/>
      </a:dk2>
      <a:lt2>
        <a:srgbClr val="C0C0C0"/>
      </a:lt2>
      <a:accent1>
        <a:srgbClr val="FCB135"/>
      </a:accent1>
      <a:accent2>
        <a:srgbClr val="FED790"/>
      </a:accent2>
      <a:accent3>
        <a:srgbClr val="FFFFFF"/>
      </a:accent3>
      <a:accent4>
        <a:srgbClr val="000000"/>
      </a:accent4>
      <a:accent5>
        <a:srgbClr val="FDD5AE"/>
      </a:accent5>
      <a:accent6>
        <a:srgbClr val="E6C382"/>
      </a:accent6>
      <a:hlink>
        <a:srgbClr val="FFEDC7"/>
      </a:hlink>
      <a:folHlink>
        <a:srgbClr val="666666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31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10000"/>
          </a:lnSpc>
          <a:spcBef>
            <a:spcPct val="0"/>
          </a:spcBef>
          <a:spcAft>
            <a:spcPct val="0"/>
          </a:spcAft>
          <a:buClr>
            <a:schemeClr val="accent1"/>
          </a:buClr>
          <a:buSzTx/>
          <a:buFont typeface="Wingdings" charset="2"/>
          <a:buNone/>
          <a:tabLst/>
          <a:defRPr kumimoji="0" lang="de-DE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31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10000"/>
          </a:lnSpc>
          <a:spcBef>
            <a:spcPct val="0"/>
          </a:spcBef>
          <a:spcAft>
            <a:spcPct val="0"/>
          </a:spcAft>
          <a:buClr>
            <a:schemeClr val="accent1"/>
          </a:buClr>
          <a:buSzTx/>
          <a:buFont typeface="Wingdings" charset="2"/>
          <a:buNone/>
          <a:tabLst/>
          <a:defRPr kumimoji="0" lang="de-DE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Arial" charset="0"/>
            <a:cs typeface="Arial" charset="0"/>
          </a:defRPr>
        </a:defPPr>
      </a:lstStyle>
    </a:lnDef>
  </a:objectDefaults>
  <a:extraClrSchemeLst>
    <a:extraClrScheme>
      <a:clrScheme name="BGW 1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FCB135"/>
        </a:accent1>
        <a:accent2>
          <a:srgbClr val="FED790"/>
        </a:accent2>
        <a:accent3>
          <a:srgbClr val="FFFFFF"/>
        </a:accent3>
        <a:accent4>
          <a:srgbClr val="000000"/>
        </a:accent4>
        <a:accent5>
          <a:srgbClr val="FDD5AE"/>
        </a:accent5>
        <a:accent6>
          <a:srgbClr val="E6C382"/>
        </a:accent6>
        <a:hlink>
          <a:srgbClr val="FFEDC7"/>
        </a:hlink>
        <a:folHlink>
          <a:srgbClr val="6666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GW_PPT_4zu3">
  <a:themeElements>
    <a:clrScheme name="BGW 1">
      <a:dk1>
        <a:srgbClr val="000000"/>
      </a:dk1>
      <a:lt1>
        <a:srgbClr val="FFFFFF"/>
      </a:lt1>
      <a:dk2>
        <a:srgbClr val="000000"/>
      </a:dk2>
      <a:lt2>
        <a:srgbClr val="C0C0C0"/>
      </a:lt2>
      <a:accent1>
        <a:srgbClr val="FCB135"/>
      </a:accent1>
      <a:accent2>
        <a:srgbClr val="FED790"/>
      </a:accent2>
      <a:accent3>
        <a:srgbClr val="FFFFFF"/>
      </a:accent3>
      <a:accent4>
        <a:srgbClr val="000000"/>
      </a:accent4>
      <a:accent5>
        <a:srgbClr val="FDD5AE"/>
      </a:accent5>
      <a:accent6>
        <a:srgbClr val="E6C382"/>
      </a:accent6>
      <a:hlink>
        <a:srgbClr val="FFEDC7"/>
      </a:hlink>
      <a:folHlink>
        <a:srgbClr val="666666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31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10000"/>
          </a:lnSpc>
          <a:spcBef>
            <a:spcPct val="0"/>
          </a:spcBef>
          <a:spcAft>
            <a:spcPct val="0"/>
          </a:spcAft>
          <a:buClr>
            <a:schemeClr val="accent1"/>
          </a:buClr>
          <a:buSzTx/>
          <a:buFont typeface="Wingdings" charset="2"/>
          <a:buNone/>
          <a:tabLst/>
          <a:defRPr kumimoji="0" lang="de-DE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31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10000"/>
          </a:lnSpc>
          <a:spcBef>
            <a:spcPct val="0"/>
          </a:spcBef>
          <a:spcAft>
            <a:spcPct val="0"/>
          </a:spcAft>
          <a:buClr>
            <a:schemeClr val="accent1"/>
          </a:buClr>
          <a:buSzTx/>
          <a:buFont typeface="Wingdings" charset="2"/>
          <a:buNone/>
          <a:tabLst/>
          <a:defRPr kumimoji="0" lang="de-DE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Arial" charset="0"/>
            <a:cs typeface="Arial" charset="0"/>
          </a:defRPr>
        </a:defPPr>
      </a:lstStyle>
    </a:lnDef>
  </a:objectDefaults>
  <a:extraClrSchemeLst>
    <a:extraClrScheme>
      <a:clrScheme name="BGW 1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FCB135"/>
        </a:accent1>
        <a:accent2>
          <a:srgbClr val="FED790"/>
        </a:accent2>
        <a:accent3>
          <a:srgbClr val="FFFFFF"/>
        </a:accent3>
        <a:accent4>
          <a:srgbClr val="000000"/>
        </a:accent4>
        <a:accent5>
          <a:srgbClr val="FDD5AE"/>
        </a:accent5>
        <a:accent6>
          <a:srgbClr val="E6C382"/>
        </a:accent6>
        <a:hlink>
          <a:srgbClr val="FFEDC7"/>
        </a:hlink>
        <a:folHlink>
          <a:srgbClr val="6666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407</Words>
  <Application>Microsoft Office PowerPoint</Application>
  <PresentationFormat>Bildschirmpräsentation (4:3)</PresentationFormat>
  <Paragraphs>136</Paragraphs>
  <Slides>16</Slides>
  <Notes>2</Notes>
  <HiddenSlides>1</HiddenSlides>
  <MMClips>0</MMClips>
  <ScaleCrop>false</ScaleCrop>
  <HeadingPairs>
    <vt:vector size="4" baseType="variant">
      <vt:variant>
        <vt:lpstr>Design</vt:lpstr>
      </vt:variant>
      <vt:variant>
        <vt:i4>2</vt:i4>
      </vt:variant>
      <vt:variant>
        <vt:lpstr>Folientitel</vt:lpstr>
      </vt:variant>
      <vt:variant>
        <vt:i4>16</vt:i4>
      </vt:variant>
    </vt:vector>
  </HeadingPairs>
  <TitlesOfParts>
    <vt:vector size="18" baseType="lpstr">
      <vt:lpstr>BGW_PPT_4zu3</vt:lpstr>
      <vt:lpstr>1_BGW_PPT_4zu3</vt:lpstr>
      <vt:lpstr>PowerPoint-Präsentation</vt:lpstr>
      <vt:lpstr>PowerPoint-Präsentation</vt:lpstr>
      <vt:lpstr>Eine wichtige Arbeitgeberaufgabe –  Hautschutz im Friseursalon  </vt:lpstr>
      <vt:lpstr>Hautschutz im Friseursalon  </vt:lpstr>
      <vt:lpstr>TRGS 530 = Wichtigste Vorschrift  für das Friseurhandwerk</vt:lpstr>
      <vt:lpstr>TRGS 530: Hand- und Armschmuck ablegen</vt:lpstr>
      <vt:lpstr>TRGS 530: Feuchtarbeiten</vt:lpstr>
      <vt:lpstr>Handschuhe – die große Auswahl</vt:lpstr>
      <vt:lpstr>Handschuhe – die große Auswahl</vt:lpstr>
      <vt:lpstr>Schutzhandschuhe – die große Auswahl</vt:lpstr>
      <vt:lpstr>Sinnvoller Umgang mit Schutzhandschuhen</vt:lpstr>
      <vt:lpstr>Das Haus der gesunden Haut</vt:lpstr>
      <vt:lpstr>Hautschutzmanagement Der Hautschutz- und Pflegeplatz im Salon:</vt:lpstr>
      <vt:lpstr>Hautschutzmanagement </vt:lpstr>
      <vt:lpstr>So wird eine Hautschutzcreme  richtig aufgetragen.</vt:lpstr>
      <vt:lpstr>Impressum</vt:lpstr>
    </vt:vector>
  </TitlesOfParts>
  <Company>BGW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Hautschutz im Friseurhandwerk</dc:title>
  <dc:creator>Stephanie Lux-Herberg</dc:creator>
  <cp:lastModifiedBy>Schafschetzy, Carsten</cp:lastModifiedBy>
  <cp:revision>187</cp:revision>
  <dcterms:created xsi:type="dcterms:W3CDTF">2014-10-09T08:00:52Z</dcterms:created>
  <dcterms:modified xsi:type="dcterms:W3CDTF">2016-10-05T08:55:03Z</dcterms:modified>
</cp:coreProperties>
</file>