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8" r:id="rId2"/>
    <p:sldId id="258" r:id="rId3"/>
    <p:sldId id="259" r:id="rId4"/>
    <p:sldId id="260" r:id="rId5"/>
    <p:sldId id="262" r:id="rId6"/>
    <p:sldId id="263" r:id="rId7"/>
    <p:sldId id="276" r:id="rId8"/>
    <p:sldId id="265" r:id="rId9"/>
    <p:sldId id="273" r:id="rId10"/>
    <p:sldId id="274" r:id="rId11"/>
    <p:sldId id="266" r:id="rId12"/>
    <p:sldId id="269" r:id="rId13"/>
    <p:sldId id="270" r:id="rId14"/>
    <p:sldId id="271" r:id="rId15"/>
    <p:sldId id="275" r:id="rId16"/>
    <p:sldId id="272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Lux-Herberg" initials="SL" lastIdx="15" clrIdx="0"/>
  <p:cmAuthor id="1" name="Brigitte Löchelt" initials="BL" lastIdx="6" clrIdx="1"/>
  <p:cmAuthor id="2" name="Löchelt, Brigitte" initials="LB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BF1FAC"/>
    <a:srgbClr val="E666D7"/>
    <a:srgbClr val="88167A"/>
    <a:srgbClr val="FDC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50DB7-0F25-44A1-B748-2344BA5E77C8}" type="datetimeFigureOut">
              <a:rPr lang="de-DE" smtClean="0"/>
              <a:t>21.05.2015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E3E4D-AF7D-4163-A446-57C963BC92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86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251734-0FB3-4722-BD7F-EB7985FDD5D2}" type="slidenum">
              <a:rPr lang="de-DE" sz="1200"/>
              <a:pPr eaLnBrk="1" hangingPunct="1"/>
              <a:t>1</a:t>
            </a:fld>
            <a:endParaRPr lang="de-DE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  <a:defRPr/>
            </a:pPr>
            <a:endParaRPr lang="de-DE" sz="16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83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3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04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04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05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0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2" indent="-171422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6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9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27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88913"/>
            <a:ext cx="9140825" cy="55451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1"/>
            <a:ext cx="7848600" cy="106217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3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91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716463" y="1773238"/>
            <a:ext cx="37798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" y="1684339"/>
            <a:ext cx="3779838" cy="3508858"/>
          </a:xfrm>
        </p:spPr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5229200"/>
            <a:ext cx="3779838" cy="681062"/>
          </a:xfrm>
        </p:spPr>
        <p:txBody>
          <a:bodyPr anchor="b" anchorCtr="0"/>
          <a:lstStyle>
            <a:lvl1pPr algn="r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r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4808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1684339"/>
            <a:ext cx="3779838" cy="3508858"/>
          </a:xfrm>
        </p:spPr>
        <p:txBody>
          <a:bodyPr/>
          <a:lstStyle>
            <a:lvl1pPr marL="0" indent="0" algn="l">
              <a:tabLst>
                <a:tab pos="266700" algn="l"/>
              </a:tabLst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716463" y="5229200"/>
            <a:ext cx="3779838" cy="681062"/>
          </a:xfrm>
        </p:spPr>
        <p:txBody>
          <a:bodyPr anchor="b" anchorCtr="0"/>
          <a:lstStyle>
            <a:lvl1pPr algn="l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l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" y="1773238"/>
            <a:ext cx="44275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99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7700" y="1773238"/>
            <a:ext cx="7848600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77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25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4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648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pic>
        <p:nvPicPr>
          <p:cNvPr id="1030" name="Picture 17" descr="PPT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 rot="5400000">
            <a:off x="6869957" y="3734990"/>
            <a:ext cx="4140547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Meister-klasse!/ASGS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KOM/</a:t>
            </a:r>
            <a:r>
              <a:rPr lang="de-DE" sz="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05/2015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600" dirty="0">
                <a:solidFill>
                  <a:srgbClr val="000000"/>
                </a:solidFill>
                <a:cs typeface="Arial" charset="0"/>
              </a:rPr>
              <a:t>– Seite </a:t>
            </a:r>
            <a:fld id="{04DECB84-4D4C-4155-9DEB-7B0B3C0D8B08}" type="slidenum">
              <a:rPr lang="de-DE" sz="6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r>
              <a:rPr lang="de-DE" sz="600" dirty="0">
                <a:solidFill>
                  <a:srgbClr val="000000"/>
                </a:solidFill>
                <a:cs typeface="Arial" charset="0"/>
              </a:rPr>
              <a:t> von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14</a:t>
            </a:r>
            <a:endParaRPr lang="de-DE" sz="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2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ea typeface="+mn-ea"/>
          <a:cs typeface="+mn-cs"/>
        </a:defRPr>
      </a:lvl2pPr>
      <a:lvl3pPr marL="5365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5pPr>
      <a:lvl6pPr marL="15335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907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4479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051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2.xml"/><Relationship Id="rId18" Type="http://schemas.microsoft.com/office/2007/relationships/hdphoto" Target="../media/hdphoto2.wdp"/><Relationship Id="rId3" Type="http://schemas.openxmlformats.org/officeDocument/2006/relationships/tags" Target="../tags/tag3.xml"/><Relationship Id="rId21" Type="http://schemas.openxmlformats.org/officeDocument/2006/relationships/image" Target="../media/image39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37.png"/><Relationship Id="rId2" Type="http://schemas.openxmlformats.org/officeDocument/2006/relationships/tags" Target="../tags/tag2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tags" Target="../tags/tag10.xml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5.jpeg"/><Relationship Id="rId22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 bwMode="auto">
          <a:xfrm>
            <a:off x="7261201" y="548680"/>
            <a:ext cx="1440160" cy="1440160"/>
          </a:xfrm>
          <a:prstGeom prst="ellipse">
            <a:avLst/>
          </a:prstGeom>
          <a:blipFill>
            <a:blip r:embed="rId3"/>
            <a:srcRect/>
            <a:stretch>
              <a:fillRect l="-35516" r="-44182" b="-20000"/>
            </a:stretch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51520" y="2276872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CA414"/>
                </a:solidFill>
                <a:effectLst>
                  <a:reflection stA="50000" endPos="50000" dist="5080" dir="5400000" sy="-100000" algn="bl" rotWithShape="0"/>
                </a:effectLst>
                <a:latin typeface="Arial Black"/>
                <a:cs typeface="Arial Black"/>
              </a:rPr>
              <a:t>MEISTER-klasse!</a:t>
            </a:r>
            <a:endParaRPr lang="de-DE" sz="7200" dirty="0">
              <a:solidFill>
                <a:srgbClr val="FCA414"/>
              </a:solidFill>
              <a:effectLst>
                <a:reflection stA="50000" endPos="50000" dist="5080" dir="5400000" sy="-100000" algn="bl" rotWithShape="0"/>
              </a:effectLst>
              <a:latin typeface="Arial Black"/>
              <a:cs typeface="Arial Black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gray">
          <a:xfrm>
            <a:off x="395808" y="3789040"/>
            <a:ext cx="78486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de-DE" smtClean="0"/>
              <a:t>Warum </a:t>
            </a:r>
            <a:r>
              <a:rPr lang="de-DE" smtClean="0">
                <a:solidFill>
                  <a:schemeClr val="tx1"/>
                </a:solidFill>
              </a:rPr>
              <a:t>ist Arbeits- und Gesundheitsschutz  </a:t>
            </a:r>
            <a:br>
              <a:rPr lang="de-DE" smtClean="0">
                <a:solidFill>
                  <a:schemeClr val="tx1"/>
                </a:solidFill>
              </a:rPr>
            </a:br>
            <a:r>
              <a:rPr lang="de-DE" smtClean="0"/>
              <a:t>im Friseurhandwerk sinnvoll?</a:t>
            </a:r>
            <a:br>
              <a:rPr lang="de-DE" smtClean="0"/>
            </a:br>
            <a:endParaRPr lang="de-DE" dirty="0"/>
          </a:p>
        </p:txBody>
      </p:sp>
      <p:sp>
        <p:nvSpPr>
          <p:cNvPr id="7" name="Textfeld 4"/>
          <p:cNvSpPr txBox="1"/>
          <p:nvPr/>
        </p:nvSpPr>
        <p:spPr>
          <a:xfrm>
            <a:off x="287524" y="1637426"/>
            <a:ext cx="75608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500" b="1" dirty="0" smtClean="0">
                <a:latin typeface="Arial" pitchFamily="34" charset="0"/>
                <a:cs typeface="Arial" pitchFamily="34" charset="0"/>
              </a:rPr>
              <a:t>Mehr Wissen im Arbeitsschutz</a:t>
            </a:r>
            <a:endParaRPr lang="de-DE" sz="3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" y="2193821"/>
            <a:ext cx="3126795" cy="469156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3131840" y="1502828"/>
            <a:ext cx="5472608" cy="286227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9"/>
            <a:ext cx="7812732" cy="616308"/>
          </a:xfrm>
        </p:spPr>
        <p:txBody>
          <a:bodyPr/>
          <a:lstStyle/>
          <a:p>
            <a:r>
              <a:rPr lang="de-DE" dirty="0" smtClean="0"/>
              <a:t>Was tun, wenn ein Unfall passiert ist?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7864" y="1730067"/>
            <a:ext cx="5040560" cy="22029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Erste Hilfe leisten und bei Bedarf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Hilfe 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Falls erforderlich, </a:t>
            </a:r>
            <a:r>
              <a:rPr lang="de-DE" dirty="0" smtClean="0"/>
              <a:t>Mitarbeiterin oder Mitarbeiter zur Durchgangsärztin oder </a:t>
            </a:r>
            <a:r>
              <a:rPr lang="de-DE" dirty="0"/>
              <a:t>zum Durchgangsarzt </a:t>
            </a:r>
            <a:r>
              <a:rPr lang="de-DE" dirty="0" smtClean="0"/>
              <a:t>schicken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Den Arbeitsunfall ins Verbandbuch</a:t>
            </a:r>
            <a:br>
              <a:rPr lang="de-DE" dirty="0" smtClean="0"/>
            </a:br>
            <a:r>
              <a:rPr lang="de-DE" dirty="0" smtClean="0"/>
              <a:t>eintragen</a:t>
            </a:r>
          </a:p>
        </p:txBody>
      </p:sp>
      <p:sp>
        <p:nvSpPr>
          <p:cNvPr id="14" name="Ellipse 13"/>
          <p:cNvSpPr/>
          <p:nvPr/>
        </p:nvSpPr>
        <p:spPr bwMode="auto">
          <a:xfrm>
            <a:off x="2050633" y="2635044"/>
            <a:ext cx="252533" cy="21789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146558" y="2217605"/>
            <a:ext cx="402513" cy="3472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506598" y="1743956"/>
            <a:ext cx="534184" cy="4609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329" y="980728"/>
            <a:ext cx="7197527" cy="698201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65" y="4077072"/>
            <a:ext cx="303034" cy="29396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99" y="3245443"/>
            <a:ext cx="972240" cy="94312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60" y="4531767"/>
            <a:ext cx="1438003" cy="139494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13" y="1675750"/>
            <a:ext cx="1944482" cy="1886259"/>
          </a:xfrm>
          <a:prstGeom prst="rect">
            <a:avLst/>
          </a:prstGeom>
        </p:spPr>
      </p:pic>
      <p:sp>
        <p:nvSpPr>
          <p:cNvPr id="829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Welche Erkrankungen im Friseurhandwerk werden der BGW als berufsbedingt gemeldet?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647700" y="2204864"/>
            <a:ext cx="4212332" cy="4464496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Hauterkrankungen</a:t>
            </a:r>
            <a:b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70 %</a:t>
            </a:r>
          </a:p>
        </p:txBody>
      </p:sp>
      <p:sp>
        <p:nvSpPr>
          <p:cNvPr id="4" name="Ellipse 3"/>
          <p:cNvSpPr/>
          <p:nvPr/>
        </p:nvSpPr>
        <p:spPr bwMode="auto">
          <a:xfrm>
            <a:off x="6012208" y="3501008"/>
            <a:ext cx="432000" cy="432000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4 %</a:t>
            </a:r>
            <a:endParaRPr lang="de-DE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5724248" y="2060848"/>
            <a:ext cx="1080000" cy="1080000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15 %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5868224" y="4869240"/>
            <a:ext cx="720000" cy="720000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11 %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948264" y="3371044"/>
            <a:ext cx="158417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b="1" dirty="0">
                <a:solidFill>
                  <a:srgbClr val="000000"/>
                </a:solidFill>
                <a:ea typeface="Arial" charset="0"/>
                <a:cs typeface="Arial" charset="0"/>
              </a:rPr>
              <a:t>Wirbelsäulen-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b="1" dirty="0" err="1">
                <a:solidFill>
                  <a:srgbClr val="000000"/>
                </a:solidFill>
                <a:ea typeface="Arial" charset="0"/>
                <a:cs typeface="Arial" charset="0"/>
              </a:rPr>
              <a:t>erkrankungen</a:t>
            </a:r>
            <a:endParaRPr lang="de-DE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48264" y="4077072"/>
            <a:ext cx="223224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b="1" dirty="0">
                <a:solidFill>
                  <a:srgbClr val="000000"/>
                </a:solidFill>
                <a:ea typeface="Arial" charset="0"/>
                <a:cs typeface="Arial" charset="0"/>
              </a:rPr>
              <a:t>Infektions-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b="1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erkrankungen</a:t>
            </a:r>
            <a:endParaRPr lang="de-DE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20272" y="5085216"/>
            <a:ext cx="936000" cy="218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l">
              <a:defRPr sz="1600" b="1">
                <a:ea typeface="Arial" charset="0"/>
              </a:defRPr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 smtClean="0">
                <a:solidFill>
                  <a:srgbClr val="000000"/>
                </a:solidFill>
                <a:cs typeface="Arial" charset="0"/>
              </a:rPr>
              <a:t>Sonstige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92440" y="2348880"/>
            <a:ext cx="1440000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l">
              <a:defRPr sz="1600" b="1">
                <a:ea typeface="Arial" charset="0"/>
              </a:defRPr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Atemwegs-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 err="1">
                <a:solidFill>
                  <a:srgbClr val="000000"/>
                </a:solidFill>
                <a:cs typeface="Arial" charset="0"/>
              </a:rPr>
              <a:t>e</a:t>
            </a:r>
            <a:r>
              <a:rPr lang="de-DE" sz="1400" dirty="0" err="1" smtClean="0">
                <a:solidFill>
                  <a:srgbClr val="000000"/>
                </a:solidFill>
                <a:cs typeface="Arial" charset="0"/>
              </a:rPr>
              <a:t>rkrankungen</a:t>
            </a:r>
            <a:endParaRPr lang="de-DE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6058338" y="4293096"/>
            <a:ext cx="432000" cy="432000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0,15 %</a:t>
            </a:r>
            <a:endParaRPr lang="de-DE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2" grpId="0"/>
      <p:bldP spid="9" grpId="0"/>
      <p:bldP spid="6" grpId="0"/>
      <p:bldP spid="11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4398" r="28714" b="20598"/>
          <a:stretch/>
        </p:blipFill>
        <p:spPr>
          <a:xfrm flipH="1">
            <a:off x="-2" y="2636912"/>
            <a:ext cx="7020269" cy="4221088"/>
          </a:xfrm>
          <a:prstGeom prst="rect">
            <a:avLst/>
          </a:prstGeom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44315" y="595102"/>
            <a:ext cx="8039100" cy="103028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Welche Kosten entstehen im Krankheitsfall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von Mitarbeiterinnen und Mitarbeitern?</a:t>
            </a:r>
            <a:endParaRPr lang="de-DE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3043734" y="2060848"/>
            <a:ext cx="2896418" cy="504056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Entgeltfortzahlung für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kranke Mitarbeiter</a:t>
            </a:r>
            <a:endParaRPr lang="de-DE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1" name="Text Box 18"/>
          <p:cNvSpPr txBox="1">
            <a:spLocks noChangeAspect="1" noChangeArrowheads="1"/>
          </p:cNvSpPr>
          <p:nvPr/>
        </p:nvSpPr>
        <p:spPr bwMode="auto">
          <a:xfrm>
            <a:off x="4165332" y="3645024"/>
            <a:ext cx="2278739" cy="82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Mehrarbeit für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Arbeitgeberin und 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Arbeitgeber</a:t>
            </a:r>
          </a:p>
        </p:txBody>
      </p:sp>
      <p:sp>
        <p:nvSpPr>
          <p:cNvPr id="22" name="Text Box 20"/>
          <p:cNvSpPr txBox="1">
            <a:spLocks noChangeAspect="1" noChangeArrowheads="1"/>
          </p:cNvSpPr>
          <p:nvPr/>
        </p:nvSpPr>
        <p:spPr bwMode="auto">
          <a:xfrm>
            <a:off x="1115615" y="4189647"/>
            <a:ext cx="2073473" cy="5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höhere Fehlerquote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durch Stress</a:t>
            </a:r>
          </a:p>
        </p:txBody>
      </p:sp>
      <p:sp>
        <p:nvSpPr>
          <p:cNvPr id="23" name="Text Box 20"/>
          <p:cNvSpPr txBox="1">
            <a:spLocks noChangeAspect="1" noChangeArrowheads="1"/>
          </p:cNvSpPr>
          <p:nvPr/>
        </p:nvSpPr>
        <p:spPr bwMode="auto">
          <a:xfrm>
            <a:off x="626281" y="3035518"/>
            <a:ext cx="2509489" cy="82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Mehrbelastung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>
                <a:solidFill>
                  <a:schemeClr val="bg1"/>
                </a:solidFill>
              </a:rPr>
              <a:t>a</a:t>
            </a:r>
            <a:r>
              <a:rPr lang="de-DE" sz="1600" b="1" dirty="0" smtClean="0">
                <a:solidFill>
                  <a:schemeClr val="bg1"/>
                </a:solidFill>
              </a:rPr>
              <a:t>nderer Mitarbeiterinnen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und Mitarbeiter</a:t>
            </a:r>
          </a:p>
        </p:txBody>
      </p:sp>
      <p:sp>
        <p:nvSpPr>
          <p:cNvPr id="12" name="Text Box 20"/>
          <p:cNvSpPr txBox="1">
            <a:spLocks noChangeAspect="1" noChangeArrowheads="1"/>
          </p:cNvSpPr>
          <p:nvPr/>
        </p:nvSpPr>
        <p:spPr bwMode="auto">
          <a:xfrm>
            <a:off x="3370002" y="2850388"/>
            <a:ext cx="2677805" cy="5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>
                <a:solidFill>
                  <a:schemeClr val="bg1"/>
                </a:solidFill>
              </a:rPr>
              <a:t>f</a:t>
            </a:r>
            <a:r>
              <a:rPr lang="de-DE" sz="1600" b="1" dirty="0" smtClean="0">
                <a:solidFill>
                  <a:schemeClr val="bg1"/>
                </a:solidFill>
              </a:rPr>
              <a:t>ehlende Gewinne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durch kranke Beschäftigte</a:t>
            </a:r>
          </a:p>
        </p:txBody>
      </p:sp>
      <p:sp>
        <p:nvSpPr>
          <p:cNvPr id="13" name="Text Box 20"/>
          <p:cNvSpPr txBox="1">
            <a:spLocks noChangeAspect="1" noChangeArrowheads="1"/>
          </p:cNvSpPr>
          <p:nvPr/>
        </p:nvSpPr>
        <p:spPr bwMode="auto">
          <a:xfrm>
            <a:off x="3866048" y="5616334"/>
            <a:ext cx="1422654" cy="5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Überstunden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bezahlen</a:t>
            </a:r>
          </a:p>
        </p:txBody>
      </p:sp>
      <p:sp>
        <p:nvSpPr>
          <p:cNvPr id="14" name="Text Box 20"/>
          <p:cNvSpPr txBox="1">
            <a:spLocks noChangeAspect="1" noChangeArrowheads="1"/>
          </p:cNvSpPr>
          <p:nvPr/>
        </p:nvSpPr>
        <p:spPr bwMode="auto">
          <a:xfrm>
            <a:off x="957437" y="5155523"/>
            <a:ext cx="2086297" cy="5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>
                <a:solidFill>
                  <a:schemeClr val="bg1"/>
                </a:solidFill>
              </a:rPr>
              <a:t>g</a:t>
            </a:r>
            <a:r>
              <a:rPr lang="de-DE" sz="1600" b="1" dirty="0" smtClean="0">
                <a:solidFill>
                  <a:schemeClr val="bg1"/>
                </a:solidFill>
              </a:rPr>
              <a:t>eringe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Arbeitszufriedenheit</a:t>
            </a:r>
          </a:p>
        </p:txBody>
      </p:sp>
      <p:sp>
        <p:nvSpPr>
          <p:cNvPr id="15" name="Text Box 20"/>
          <p:cNvSpPr txBox="1">
            <a:spLocks noChangeAspect="1" noChangeArrowheads="1"/>
          </p:cNvSpPr>
          <p:nvPr/>
        </p:nvSpPr>
        <p:spPr bwMode="auto">
          <a:xfrm>
            <a:off x="3405267" y="4747456"/>
            <a:ext cx="2735513" cy="5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0397" tIns="42668" rIns="50397" bIns="42668">
            <a:spAutoFit/>
          </a:bodyPr>
          <a:lstStyle>
            <a:lvl1pPr defTabSz="8540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54075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540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unzufriedene Kundschaft,  </a:t>
            </a:r>
          </a:p>
          <a:p>
            <a:pPr algn="ctr" eaLnBrk="1" fontAlgn="base" hangingPunct="1">
              <a:spcAft>
                <a:spcPct val="0"/>
              </a:spcAft>
              <a:buClr>
                <a:srgbClr val="3333FF"/>
              </a:buClr>
              <a:buFont typeface="Wingdings" charset="0"/>
              <a:buNone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mehr Reklamationen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7020272" y="1412776"/>
            <a:ext cx="1656184" cy="115212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FF0000"/>
                </a:solidFill>
                <a:cs typeface="Arial" charset="0"/>
              </a:rPr>
              <a:t>10 % </a:t>
            </a:r>
            <a:endParaRPr lang="de-DE" sz="1600" b="1" dirty="0" smtClean="0">
              <a:solidFill>
                <a:srgbClr val="FF0000"/>
              </a:solidFill>
              <a:cs typeface="Arial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FF0000"/>
                </a:solidFill>
                <a:cs typeface="Arial" charset="0"/>
              </a:rPr>
              <a:t>direkte </a:t>
            </a:r>
            <a:r>
              <a:rPr lang="de-DE" sz="16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Kosten</a:t>
            </a:r>
            <a:endParaRPr lang="de-DE" sz="16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7020272" y="3933056"/>
            <a:ext cx="1448209" cy="504056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FF0000"/>
                </a:solidFill>
                <a:cs typeface="Arial" charset="0"/>
              </a:rPr>
              <a:t>90 % indirekte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FF0000"/>
                </a:solidFill>
                <a:ea typeface="Arial" charset="0"/>
                <a:cs typeface="Arial" charset="0"/>
              </a:rPr>
              <a:t>Kosten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7980" r="28714" b="76068"/>
          <a:stretch/>
        </p:blipFill>
        <p:spPr>
          <a:xfrm flipH="1">
            <a:off x="-4146" y="1412776"/>
            <a:ext cx="7020269" cy="1224136"/>
          </a:xfrm>
          <a:prstGeom prst="rect">
            <a:avLst/>
          </a:prstGeom>
        </p:spPr>
      </p:pic>
      <p:sp>
        <p:nvSpPr>
          <p:cNvPr id="8206" name="Line 26"/>
          <p:cNvSpPr>
            <a:spLocks noChangeShapeType="1"/>
          </p:cNvSpPr>
          <p:nvPr/>
        </p:nvSpPr>
        <p:spPr bwMode="auto">
          <a:xfrm>
            <a:off x="-36512" y="2636912"/>
            <a:ext cx="91805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0"/>
              <a:buNone/>
              <a:defRPr/>
            </a:pPr>
            <a:endParaRPr lang="de-DE" sz="2000">
              <a:ln>
                <a:solidFill>
                  <a:srgbClr val="FF0000"/>
                </a:solidFill>
              </a:ln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12" grpId="0"/>
      <p:bldP spid="13" grpId="0"/>
      <p:bldP spid="14" grpId="0"/>
      <p:bldP spid="15" grpId="0"/>
      <p:bldP spid="16" grpId="0"/>
      <p:bldP spid="17" grpId="0"/>
      <p:bldP spid="17" grpId="1"/>
      <p:bldP spid="8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 txBox="1">
            <a:spLocks/>
          </p:cNvSpPr>
          <p:nvPr/>
        </p:nvSpPr>
        <p:spPr bwMode="gray">
          <a:xfrm>
            <a:off x="4282454" y="5451673"/>
            <a:ext cx="396063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CB135"/>
              </a:buClr>
              <a:buFont typeface="Wingdings" charset="2"/>
              <a:buNone/>
            </a:pPr>
            <a:r>
              <a:rPr lang="de-DE" sz="2700" b="1" dirty="0" smtClean="0">
                <a:solidFill>
                  <a:srgbClr val="FDC24E"/>
                </a:solidFill>
              </a:rPr>
              <a:t>Mehr Gewinn für ALLE!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gray">
          <a:xfrm>
            <a:off x="4282454" y="5446365"/>
            <a:ext cx="396063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CB135"/>
              </a:buClr>
              <a:buFont typeface="Wingdings" charset="2"/>
              <a:buNone/>
            </a:pPr>
            <a:r>
              <a:rPr lang="de-DE" sz="2700" b="1" dirty="0" smtClean="0">
                <a:solidFill>
                  <a:schemeClr val="accent1">
                    <a:lumMod val="75000"/>
                  </a:schemeClr>
                </a:solidFill>
              </a:rPr>
              <a:t>Mehr Gewinn für ALLE!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gray">
          <a:xfrm>
            <a:off x="4283968" y="5445224"/>
            <a:ext cx="395912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CB135"/>
              </a:buClr>
              <a:buFont typeface="Wingdings" charset="2"/>
              <a:buNone/>
            </a:pPr>
            <a:r>
              <a:rPr lang="de-DE" sz="2700" b="1" dirty="0" smtClean="0">
                <a:solidFill>
                  <a:srgbClr val="FDC24E"/>
                </a:solidFill>
              </a:rPr>
              <a:t>Mehr Gewinn für ALLE!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647700" y="1968588"/>
            <a:ext cx="3502800" cy="38829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8172772" cy="1030287"/>
          </a:xfrm>
        </p:spPr>
        <p:txBody>
          <a:bodyPr/>
          <a:lstStyle/>
          <a:p>
            <a:r>
              <a:rPr lang="de-DE" spc="-50" dirty="0" smtClean="0">
                <a:solidFill>
                  <a:schemeClr val="tx1"/>
                </a:solidFill>
              </a:rPr>
              <a:t>Arbeits- und Gesundheitsschutz im Team ist TOP! </a:t>
            </a:r>
            <a:r>
              <a:rPr lang="de-DE" spc="-50" dirty="0" smtClean="0">
                <a:solidFill>
                  <a:srgbClr val="006600"/>
                </a:solidFill>
              </a:rPr>
              <a:t/>
            </a:r>
            <a:br>
              <a:rPr lang="de-DE" spc="-50" dirty="0" smtClean="0">
                <a:solidFill>
                  <a:srgbClr val="006600"/>
                </a:solidFill>
              </a:rPr>
            </a:br>
            <a:r>
              <a:rPr lang="de-DE" sz="2000" b="0" spc="-50" dirty="0" smtClean="0">
                <a:solidFill>
                  <a:schemeClr val="tx1"/>
                </a:solidFill>
              </a:rPr>
              <a:t>Vorteile eines gesunden, leistungsfähigen Teams:</a:t>
            </a:r>
            <a:r>
              <a:rPr lang="de-DE" spc="-50" dirty="0" smtClean="0">
                <a:solidFill>
                  <a:schemeClr val="tx1"/>
                </a:solidFill>
              </a:rPr>
              <a:t/>
            </a:r>
            <a:br>
              <a:rPr lang="de-DE" spc="-50" dirty="0" smtClean="0">
                <a:solidFill>
                  <a:schemeClr val="tx1"/>
                </a:solidFill>
              </a:rPr>
            </a:br>
            <a:endParaRPr lang="de-DE" spc="-50" dirty="0">
              <a:solidFill>
                <a:schemeClr val="tx1"/>
              </a:solidFill>
            </a:endParaRPr>
          </a:p>
        </p:txBody>
      </p:sp>
      <p:sp>
        <p:nvSpPr>
          <p:cNvPr id="21" name="Inhaltsplatzhalter 2"/>
          <p:cNvSpPr txBox="1">
            <a:spLocks/>
          </p:cNvSpPr>
          <p:nvPr/>
        </p:nvSpPr>
        <p:spPr bwMode="gray">
          <a:xfrm>
            <a:off x="4427984" y="1916832"/>
            <a:ext cx="302433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Font typeface="Arial" pitchFamily="34" charset="0"/>
              <a:buChar char="•"/>
              <a:tabLst>
                <a:tab pos="361950" algn="l"/>
              </a:tabLst>
            </a:pPr>
            <a:endParaRPr 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-144" r="26639" b="6"/>
          <a:stretch/>
        </p:blipFill>
        <p:spPr>
          <a:xfrm>
            <a:off x="654882" y="1973327"/>
            <a:ext cx="3486950" cy="387794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319935" y="4377878"/>
            <a:ext cx="2988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Weniger </a:t>
            </a:r>
            <a:r>
              <a:rPr lang="de-DE" dirty="0"/>
              <a:t>Unfälle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Weniger </a:t>
            </a:r>
            <a:r>
              <a:rPr lang="de-DE" dirty="0"/>
              <a:t>Krankheitstage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Geringere </a:t>
            </a:r>
            <a:r>
              <a:rPr lang="de-DE" dirty="0"/>
              <a:t>Kosten  </a:t>
            </a:r>
          </a:p>
        </p:txBody>
      </p:sp>
      <p:sp>
        <p:nvSpPr>
          <p:cNvPr id="5" name="Rechteck 4"/>
          <p:cNvSpPr/>
          <p:nvPr/>
        </p:nvSpPr>
        <p:spPr>
          <a:xfrm>
            <a:off x="4320554" y="3020759"/>
            <a:ext cx="3995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Höhere </a:t>
            </a:r>
            <a:r>
              <a:rPr lang="de-DE" dirty="0"/>
              <a:t>Qualität der Facharbeit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Höhere </a:t>
            </a:r>
            <a:r>
              <a:rPr lang="de-DE" dirty="0"/>
              <a:t>Kundenzufriedenheit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dirty="0" smtClean="0"/>
              <a:t>Stammkundenbindung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dirty="0"/>
              <a:t>Neukundengewinnung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319935" y="1973327"/>
            <a:ext cx="2988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Arial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Positives </a:t>
            </a:r>
            <a:r>
              <a:rPr lang="de-DE" dirty="0"/>
              <a:t>Betriebsklima</a:t>
            </a:r>
          </a:p>
          <a:p>
            <a:pPr marL="361950" indent="-361950">
              <a:buFont typeface="Arial" pitchFamily="34" charset="0"/>
              <a:buChar char="•"/>
              <a:tabLst>
                <a:tab pos="361950" algn="l"/>
              </a:tabLst>
            </a:pPr>
            <a:r>
              <a:rPr lang="de-DE" dirty="0"/>
              <a:t>Freude am Beruf</a:t>
            </a:r>
          </a:p>
          <a:p>
            <a:pPr marL="361950" indent="-361950">
              <a:buFont typeface="Arial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Arbeitsentlastung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75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25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5" grpId="0" animBg="1"/>
      <p:bldP spid="21" grpId="0"/>
      <p:bldP spid="3" grpId="0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449" r="296" b="434"/>
          <a:stretch/>
        </p:blipFill>
        <p:spPr bwMode="auto">
          <a:xfrm>
            <a:off x="647700" y="1268761"/>
            <a:ext cx="78253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792">
            <a:off x="5250020" y="4401694"/>
            <a:ext cx="2310665" cy="1131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309">
            <a:off x="1775298" y="4259277"/>
            <a:ext cx="1755648" cy="184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993">
            <a:off x="7038206" y="1574297"/>
            <a:ext cx="1755648" cy="150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470">
            <a:off x="3498948" y="4652165"/>
            <a:ext cx="2045958" cy="166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378">
            <a:off x="5006542" y="1115325"/>
            <a:ext cx="2179529" cy="192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491">
            <a:off x="7185459" y="4392176"/>
            <a:ext cx="175564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235">
            <a:off x="3299980" y="1480904"/>
            <a:ext cx="175564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271">
            <a:off x="1696987" y="1067350"/>
            <a:ext cx="175564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50">
            <a:off x="-110542" y="4640845"/>
            <a:ext cx="2272705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hteck 14"/>
          <p:cNvSpPr/>
          <p:nvPr>
            <p:custDataLst>
              <p:tags r:id="rId1"/>
            </p:custDataLst>
          </p:nvPr>
        </p:nvSpPr>
        <p:spPr>
          <a:xfrm rot="21227211">
            <a:off x="3539857" y="1898136"/>
            <a:ext cx="1319683" cy="9582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Schöner Pausen-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raum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sp>
        <p:nvSpPr>
          <p:cNvPr id="8" name="Rechteck 7"/>
          <p:cNvSpPr/>
          <p:nvPr>
            <p:custDataLst>
              <p:tags r:id="rId2"/>
            </p:custDataLst>
          </p:nvPr>
        </p:nvSpPr>
        <p:spPr>
          <a:xfrm rot="20888017">
            <a:off x="2043012" y="4553714"/>
            <a:ext cx="1313559" cy="14525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Ergono-mische Stühle/</a:t>
            </a:r>
          </a:p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Hocker 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hteck 6"/>
          <p:cNvSpPr/>
          <p:nvPr>
            <p:custDataLst>
              <p:tags r:id="rId3"/>
            </p:custDataLst>
          </p:nvPr>
        </p:nvSpPr>
        <p:spPr>
          <a:xfrm rot="157573">
            <a:off x="273080" y="5045437"/>
            <a:ext cx="1558461" cy="976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Rutschsicherer</a:t>
            </a:r>
          </a:p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Fußboden</a:t>
            </a:r>
            <a:endParaRPr lang="de-DE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Rechteck 8"/>
          <p:cNvSpPr/>
          <p:nvPr>
            <p:custDataLst>
              <p:tags r:id="rId4"/>
            </p:custDataLst>
          </p:nvPr>
        </p:nvSpPr>
        <p:spPr>
          <a:xfrm rot="21381107">
            <a:off x="5607494" y="4525286"/>
            <a:ext cx="1620115" cy="10328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Genügend</a:t>
            </a:r>
          </a:p>
          <a:p>
            <a:pPr algn="ctr">
              <a:buFont typeface="Wingdings" charset="2"/>
              <a:buNone/>
              <a:defRPr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Türen</a:t>
            </a:r>
            <a:r>
              <a:rPr lang="de-DE" sz="1600" noProof="1">
                <a:solidFill>
                  <a:srgbClr val="000000"/>
                </a:solidFill>
                <a:cs typeface="Arial" charset="0"/>
              </a:rPr>
              <a:t>, </a:t>
            </a: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Fenster</a:t>
            </a:r>
            <a:endParaRPr lang="de-DE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Rechteck 10"/>
          <p:cNvSpPr/>
          <p:nvPr>
            <p:custDataLst>
              <p:tags r:id="rId5"/>
            </p:custDataLst>
          </p:nvPr>
        </p:nvSpPr>
        <p:spPr>
          <a:xfrm rot="544979">
            <a:off x="5232512" y="1612096"/>
            <a:ext cx="1708684" cy="12056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kern="0" dirty="0">
                <a:solidFill>
                  <a:sysClr val="windowText" lastClr="000000"/>
                </a:solidFill>
                <a:cs typeface="Arial" charset="0"/>
              </a:rPr>
              <a:t>Separater Handwasch-/ Handpflege-platz</a:t>
            </a:r>
          </a:p>
        </p:txBody>
      </p:sp>
      <p:sp>
        <p:nvSpPr>
          <p:cNvPr id="12" name="Rechteck 11"/>
          <p:cNvSpPr/>
          <p:nvPr>
            <p:custDataLst>
              <p:tags r:id="rId6"/>
            </p:custDataLst>
          </p:nvPr>
        </p:nvSpPr>
        <p:spPr>
          <a:xfrm rot="21140737">
            <a:off x="3696471" y="5112203"/>
            <a:ext cx="1648858" cy="10198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Ausreichend Bewegungs-flächen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gray">
          <a:xfrm>
            <a:off x="647700" y="476672"/>
            <a:ext cx="7848600" cy="58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de-DE" dirty="0" smtClean="0">
                <a:solidFill>
                  <a:srgbClr val="000000"/>
                </a:solidFill>
              </a:rPr>
              <a:t>Ein Salon zum Wohlfühlen</a:t>
            </a:r>
          </a:p>
        </p:txBody>
      </p:sp>
      <p:sp>
        <p:nvSpPr>
          <p:cNvPr id="16" name="Rechteck 15"/>
          <p:cNvSpPr/>
          <p:nvPr>
            <p:custDataLst>
              <p:tags r:id="rId7"/>
            </p:custDataLst>
          </p:nvPr>
        </p:nvSpPr>
        <p:spPr>
          <a:xfrm rot="21446826">
            <a:off x="2002145" y="1439366"/>
            <a:ext cx="1216963" cy="103439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Gute Raum-lüftung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sp>
        <p:nvSpPr>
          <p:cNvPr id="17" name="Rechteck 16"/>
          <p:cNvSpPr/>
          <p:nvPr>
            <p:custDataLst>
              <p:tags r:id="rId8"/>
            </p:custDataLst>
          </p:nvPr>
        </p:nvSpPr>
        <p:spPr>
          <a:xfrm rot="20972648">
            <a:off x="7392536" y="4769903"/>
            <a:ext cx="1415934" cy="10578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Sichere Geräte</a:t>
            </a:r>
            <a:endParaRPr lang="de-DE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Rechteck 17"/>
          <p:cNvSpPr/>
          <p:nvPr>
            <p:custDataLst>
              <p:tags r:id="rId9"/>
            </p:custDataLst>
          </p:nvPr>
        </p:nvSpPr>
        <p:spPr>
          <a:xfrm rot="21041240">
            <a:off x="7257395" y="1905680"/>
            <a:ext cx="1357828" cy="9807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Optimale </a:t>
            </a:r>
            <a:r>
              <a:rPr lang="de-DE" sz="1600" noProof="1">
                <a:solidFill>
                  <a:srgbClr val="000000"/>
                </a:solidFill>
                <a:cs typeface="Arial" charset="0"/>
              </a:rPr>
              <a:t>Salon-aufteilung</a:t>
            </a:r>
            <a:endParaRPr lang="de-DE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958">
            <a:off x="188985" y="1772816"/>
            <a:ext cx="175564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0" y="2051685"/>
            <a:ext cx="1314705" cy="1141237"/>
          </a:xfrm>
          <a:prstGeom prst="rect">
            <a:avLst/>
          </a:prstGeom>
        </p:spPr>
      </p:pic>
      <p:sp>
        <p:nvSpPr>
          <p:cNvPr id="13" name="Rechteck 12"/>
          <p:cNvSpPr/>
          <p:nvPr>
            <p:custDataLst>
              <p:tags r:id="rId10"/>
            </p:custDataLst>
          </p:nvPr>
        </p:nvSpPr>
        <p:spPr>
          <a:xfrm rot="21044675">
            <a:off x="466994" y="2155605"/>
            <a:ext cx="1258477" cy="990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Ideale Beleuch-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tung 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378">
            <a:off x="175980" y="3211173"/>
            <a:ext cx="175564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hteck 9"/>
          <p:cNvSpPr/>
          <p:nvPr>
            <p:custDataLst>
              <p:tags r:id="rId11"/>
            </p:custDataLst>
          </p:nvPr>
        </p:nvSpPr>
        <p:spPr>
          <a:xfrm rot="570124">
            <a:off x="431275" y="3453344"/>
            <a:ext cx="1308468" cy="1271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Font typeface="Wingdings" charset="2"/>
              <a:buNone/>
              <a:defRPr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Separate Mixecke</a:t>
            </a:r>
            <a:endParaRPr lang="de-DE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8" y="4759818"/>
            <a:ext cx="1277688" cy="110910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7" y="1692539"/>
            <a:ext cx="1419731" cy="123240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76" y="4637653"/>
            <a:ext cx="1394913" cy="1210862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62" y="1268760"/>
            <a:ext cx="1306648" cy="113424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1149228" cy="99759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54" y="1774093"/>
            <a:ext cx="1336010" cy="1159731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35" y="4940513"/>
            <a:ext cx="1410959" cy="1224791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29" y="4609075"/>
            <a:ext cx="1366529" cy="118622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29" y="1268760"/>
            <a:ext cx="1398725" cy="1214171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03" y="4514520"/>
            <a:ext cx="1403984" cy="1218736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159371"/>
            <a:ext cx="1614606" cy="168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7" grpId="0"/>
      <p:bldP spid="9" grpId="0"/>
      <p:bldP spid="11" grpId="0"/>
      <p:bldP spid="12" grpId="0"/>
      <p:bldP spid="16" grpId="0"/>
      <p:bldP spid="17" grpId="0"/>
      <p:bldP spid="18" grpId="0"/>
      <p:bldP spid="1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598264"/>
          </a:xfrm>
        </p:spPr>
        <p:txBody>
          <a:bodyPr anchor="t"/>
          <a:lstStyle/>
          <a:p>
            <a:r>
              <a:rPr lang="de-DE" dirty="0" smtClean="0">
                <a:solidFill>
                  <a:schemeClr val="tx1"/>
                </a:solidFill>
              </a:rPr>
              <a:t>Impressum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gray">
          <a:xfrm>
            <a:off x="643845" y="1217003"/>
            <a:ext cx="3924300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smtClean="0"/>
              <a:t>Warum </a:t>
            </a:r>
            <a:r>
              <a:rPr lang="de-DE" sz="1600" b="1" dirty="0" smtClean="0"/>
              <a:t>ist ASGS sinnvoll</a:t>
            </a:r>
          </a:p>
          <a:p>
            <a:r>
              <a:rPr lang="de-DE" sz="1600" dirty="0" smtClean="0"/>
              <a:t>Stand 05/2015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© 2015 Berufsgenossenschaft </a:t>
            </a:r>
            <a:endParaRPr lang="de-DE" sz="1600" dirty="0" smtClean="0"/>
          </a:p>
          <a:p>
            <a:r>
              <a:rPr lang="de-DE" sz="1600" dirty="0" smtClean="0"/>
              <a:t>für </a:t>
            </a:r>
            <a:r>
              <a:rPr lang="de-DE" sz="1600" dirty="0"/>
              <a:t>Gesundheitsdienst </a:t>
            </a:r>
            <a:r>
              <a:rPr lang="de-DE" sz="1600" dirty="0" smtClean="0"/>
              <a:t>und Wohlfahrtspflege </a:t>
            </a:r>
            <a:r>
              <a:rPr lang="de-DE" sz="1600" dirty="0"/>
              <a:t>(BGW)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dirty="0" smtClean="0"/>
              <a:t>Herausgeberin</a:t>
            </a:r>
            <a:endParaRPr lang="de-DE" sz="1600" b="1" dirty="0"/>
          </a:p>
          <a:p>
            <a:r>
              <a:rPr lang="de-DE" sz="1600" dirty="0"/>
              <a:t>Berufsgenossenschaft </a:t>
            </a:r>
            <a:endParaRPr lang="de-DE" sz="1600" dirty="0" smtClean="0"/>
          </a:p>
          <a:p>
            <a:r>
              <a:rPr lang="de-DE" sz="1600" dirty="0" smtClean="0"/>
              <a:t>für Gesundheitsdienst und </a:t>
            </a:r>
            <a:r>
              <a:rPr lang="de-DE" sz="1600" dirty="0"/>
              <a:t>Wohlfahrtspflege (BGW)</a:t>
            </a:r>
            <a:br>
              <a:rPr lang="de-DE" sz="1600" dirty="0"/>
            </a:br>
            <a:r>
              <a:rPr lang="de-DE" sz="1600" dirty="0"/>
              <a:t>Hauptverwaltung</a:t>
            </a:r>
            <a:br>
              <a:rPr lang="de-DE" sz="1600" dirty="0"/>
            </a:br>
            <a:r>
              <a:rPr lang="de-DE" sz="1600" dirty="0"/>
              <a:t>Pappelallee 33/35/37</a:t>
            </a:r>
            <a:br>
              <a:rPr lang="de-DE" sz="1600" dirty="0"/>
            </a:br>
            <a:r>
              <a:rPr lang="de-DE" sz="1600" dirty="0"/>
              <a:t>22089 Hamburg</a:t>
            </a:r>
            <a:br>
              <a:rPr lang="de-DE" sz="1600" dirty="0"/>
            </a:br>
            <a:r>
              <a:rPr lang="de-DE" sz="1600" dirty="0"/>
              <a:t>Tel.: (040) 202 07 - 0</a:t>
            </a:r>
            <a:br>
              <a:rPr lang="de-DE" sz="1600" dirty="0"/>
            </a:br>
            <a:r>
              <a:rPr lang="de-DE" sz="1600" dirty="0"/>
              <a:t>Fax: (040) 202 07 - 24 95</a:t>
            </a:r>
            <a:br>
              <a:rPr lang="de-DE" sz="1600" dirty="0"/>
            </a:br>
            <a:r>
              <a:rPr lang="de-DE" sz="1600" dirty="0"/>
              <a:t>www.bgw-online.de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3939756" y="1173872"/>
            <a:ext cx="4478374" cy="50405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kern="100" spc="-40" dirty="0"/>
              <a:t>Fachliche Beratung und Text</a:t>
            </a:r>
          </a:p>
          <a:p>
            <a:r>
              <a:rPr lang="de-DE" sz="1600" dirty="0"/>
              <a:t>Gabriele Herter, Friseurmeisterin und Fachkraft für Arbeitssicherheit, </a:t>
            </a:r>
            <a:r>
              <a:rPr lang="de-DE" sz="1600" dirty="0" err="1"/>
              <a:t>Pfullingen</a:t>
            </a:r>
            <a:r>
              <a:rPr lang="de-DE" sz="1600" dirty="0"/>
              <a:t> </a:t>
            </a:r>
          </a:p>
          <a:p>
            <a:r>
              <a:rPr lang="de-DE" sz="1600" kern="100" spc="-40" dirty="0"/>
              <a:t>Renate Korte, BGW-Präventionskoordination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r>
              <a:rPr lang="de-DE" sz="1600" dirty="0"/>
              <a:t>Dr. Imke Barbara Peters, </a:t>
            </a:r>
            <a:r>
              <a:rPr lang="de-DE" sz="1600" dirty="0" err="1"/>
              <a:t>OStR</a:t>
            </a:r>
            <a:r>
              <a:rPr lang="de-DE" sz="1600" dirty="0"/>
              <a:t>’ im Berufsfeld Körperpflege, Essen</a:t>
            </a:r>
            <a:r>
              <a:rPr lang="de-DE" sz="1600" kern="100" spc="-40" dirty="0"/>
              <a:t> </a:t>
            </a:r>
          </a:p>
          <a:p>
            <a:r>
              <a:rPr lang="de-DE" sz="1600" kern="100" spc="-40" dirty="0"/>
              <a:t>Sabine </a:t>
            </a:r>
            <a:r>
              <a:rPr lang="de-DE" sz="1600" kern="100" spc="-40" dirty="0" err="1"/>
              <a:t>Schoening</a:t>
            </a:r>
            <a:r>
              <a:rPr lang="de-DE" sz="1600" kern="100" spc="-40" dirty="0"/>
              <a:t>, BGW-Grundlagen der Prävention und Rehabilitation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Redaktion</a:t>
            </a:r>
          </a:p>
          <a:p>
            <a:r>
              <a:rPr lang="de-DE" sz="1600" kern="100" spc="-40" dirty="0"/>
              <a:t>Brigitte </a:t>
            </a:r>
            <a:r>
              <a:rPr lang="de-DE" sz="1600" kern="100" spc="-40" dirty="0" err="1"/>
              <a:t>Löchelt</a:t>
            </a:r>
            <a:r>
              <a:rPr lang="de-DE" sz="1600" kern="100" spc="-40" dirty="0"/>
              <a:t>, BGW-Kommunikation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Fotos</a:t>
            </a:r>
          </a:p>
          <a:p>
            <a:r>
              <a:rPr lang="de-DE" sz="1600" kern="100" spc="-40" dirty="0" smtClean="0"/>
              <a:t>BGW (Folie </a:t>
            </a:r>
            <a:r>
              <a:rPr lang="de-DE" sz="1600" kern="100" spc="-40" dirty="0"/>
              <a:t>5</a:t>
            </a:r>
            <a:r>
              <a:rPr lang="de-DE" sz="1600" kern="100" spc="-40" dirty="0" smtClean="0"/>
              <a:t>), </a:t>
            </a:r>
            <a:r>
              <a:rPr lang="de-DE" sz="1600" kern="100" spc="-40" dirty="0" err="1" smtClean="0"/>
              <a:t>fotolia</a:t>
            </a:r>
            <a:r>
              <a:rPr lang="de-DE" sz="1600" kern="100" spc="-40" dirty="0" smtClean="0"/>
              <a:t> (Folie 1, 3, 4, 5, 7, 9, 10, 12, 13, 14)</a:t>
            </a:r>
            <a:endParaRPr lang="de-DE" sz="1600" kern="100" spc="-40" dirty="0"/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Gestaltung und Satz</a:t>
            </a:r>
          </a:p>
          <a:p>
            <a:r>
              <a:rPr lang="de-DE" sz="1600" kern="100" spc="-40" dirty="0"/>
              <a:t>Creative Comp., Hamburg</a:t>
            </a:r>
          </a:p>
          <a:p>
            <a:endParaRPr lang="de-DE" sz="1600" kern="100" spc="-40" dirty="0"/>
          </a:p>
          <a:p>
            <a:endParaRPr lang="de-DE" sz="1600" kern="100" spc="-40" dirty="0"/>
          </a:p>
        </p:txBody>
      </p:sp>
    </p:spTree>
    <p:extLst>
      <p:ext uri="{BB962C8B-B14F-4D97-AF65-F5344CB8AC3E}">
        <p14:creationId xmlns:p14="http://schemas.microsoft.com/office/powerpoint/2010/main" val="873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s BGWstudio78_wm_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1268760"/>
            <a:ext cx="7848600" cy="4414838"/>
          </a:xfrm>
          <a:prstGeom prst="rect">
            <a:avLst/>
          </a:prstGeom>
        </p:spPr>
      </p:pic>
      <p:sp>
        <p:nvSpPr>
          <p:cNvPr id="5" name="Inhaltsplatzhalter 2">
            <a:hlinkClick r:id="rId6" action="ppaction://hlinksldjump"/>
          </p:cNvPr>
          <p:cNvSpPr>
            <a:spLocks noGrp="1"/>
          </p:cNvSpPr>
          <p:nvPr/>
        </p:nvSpPr>
        <p:spPr bwMode="gray">
          <a:xfrm>
            <a:off x="4052198" y="5997825"/>
            <a:ext cx="1031837" cy="31149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Zurück</a:t>
            </a:r>
            <a:endParaRPr lang="de-DE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itel 5"/>
          <p:cNvSpPr txBox="1">
            <a:spLocks/>
          </p:cNvSpPr>
          <p:nvPr/>
        </p:nvSpPr>
        <p:spPr bwMode="gray">
          <a:xfrm>
            <a:off x="606590" y="635083"/>
            <a:ext cx="7848600" cy="56166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FCB135"/>
              </a:buClr>
              <a:buFont typeface="Wingdings" charset="2"/>
              <a:buNone/>
            </a:pPr>
            <a:r>
              <a:rPr lang="de-DE" dirty="0" smtClean="0">
                <a:solidFill>
                  <a:srgbClr val="000000"/>
                </a:solidFill>
              </a:rPr>
              <a:t>Wer </a:t>
            </a:r>
            <a:r>
              <a:rPr lang="de-DE" dirty="0">
                <a:solidFill>
                  <a:srgbClr val="000000"/>
                </a:solidFill>
              </a:rPr>
              <a:t>oder was ist </a:t>
            </a:r>
            <a:r>
              <a:rPr lang="de-DE" dirty="0" smtClean="0">
                <a:solidFill>
                  <a:srgbClr val="000000"/>
                </a:solidFill>
              </a:rPr>
              <a:t>das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22" y="677660"/>
            <a:ext cx="2016224" cy="30900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60612" y="586830"/>
            <a:ext cx="3962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700" b="1" dirty="0" smtClean="0">
                <a:solidFill>
                  <a:srgbClr val="000000"/>
                </a:solidFill>
              </a:rPr>
              <a:t>?</a:t>
            </a:r>
            <a:endParaRPr lang="de-DE" sz="2700" b="1" dirty="0"/>
          </a:p>
        </p:txBody>
      </p:sp>
    </p:spTree>
    <p:extLst>
      <p:ext uri="{BB962C8B-B14F-4D97-AF65-F5344CB8AC3E}">
        <p14:creationId xmlns:p14="http://schemas.microsoft.com/office/powerpoint/2010/main" val="15357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 txBox="1">
            <a:spLocks/>
          </p:cNvSpPr>
          <p:nvPr/>
        </p:nvSpPr>
        <p:spPr bwMode="gray">
          <a:xfrm>
            <a:off x="606590" y="635083"/>
            <a:ext cx="7848600" cy="8502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FCB135"/>
              </a:buClr>
              <a:buFont typeface="Wingdings" charset="2"/>
              <a:buNone/>
            </a:pPr>
            <a:r>
              <a:rPr lang="de-DE" dirty="0" smtClean="0">
                <a:solidFill>
                  <a:srgbClr val="000000"/>
                </a:solidFill>
              </a:rPr>
              <a:t>Wer </a:t>
            </a:r>
            <a:r>
              <a:rPr lang="de-DE" dirty="0">
                <a:solidFill>
                  <a:srgbClr val="000000"/>
                </a:solidFill>
              </a:rPr>
              <a:t>oder was ist </a:t>
            </a:r>
            <a:r>
              <a:rPr lang="de-DE" dirty="0" smtClean="0">
                <a:solidFill>
                  <a:srgbClr val="000000"/>
                </a:solidFill>
              </a:rPr>
              <a:t>das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" name="Grafik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" r="21821" b="1540"/>
          <a:stretch/>
        </p:blipFill>
        <p:spPr>
          <a:xfrm>
            <a:off x="1691680" y="1951277"/>
            <a:ext cx="5774620" cy="399800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71010" y="1306519"/>
            <a:ext cx="1257074" cy="342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Film starten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268760"/>
            <a:ext cx="957275" cy="7021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22" y="677660"/>
            <a:ext cx="2016224" cy="30900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060612" y="586830"/>
            <a:ext cx="3962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700" b="1" dirty="0" smtClean="0">
                <a:solidFill>
                  <a:srgbClr val="000000"/>
                </a:solidFill>
              </a:rPr>
              <a:t>?</a:t>
            </a:r>
            <a:endParaRPr lang="de-DE" sz="2700" b="1" dirty="0"/>
          </a:p>
        </p:txBody>
      </p:sp>
    </p:spTree>
    <p:extLst>
      <p:ext uri="{BB962C8B-B14F-4D97-AF65-F5344CB8AC3E}">
        <p14:creationId xmlns:p14="http://schemas.microsoft.com/office/powerpoint/2010/main" val="41211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5368861" y="3143652"/>
            <a:ext cx="2772000" cy="280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47700" y="3140968"/>
            <a:ext cx="2772000" cy="280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9" name="Grafik 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918" r="2461" b="1778"/>
          <a:stretch/>
        </p:blipFill>
        <p:spPr>
          <a:xfrm>
            <a:off x="671342" y="3703795"/>
            <a:ext cx="2736000" cy="224189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647700" y="1700808"/>
            <a:ext cx="75038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Arbeitssicherheit und </a:t>
            </a:r>
            <a:r>
              <a:rPr lang="de-DE" dirty="0" smtClean="0">
                <a:solidFill>
                  <a:srgbClr val="000000"/>
                </a:solidFill>
              </a:rPr>
              <a:t>Gesundheitsschutz – </a:t>
            </a: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worum </a:t>
            </a:r>
            <a:r>
              <a:rPr lang="de-DE" dirty="0">
                <a:solidFill>
                  <a:srgbClr val="000000"/>
                </a:solidFill>
              </a:rPr>
              <a:t>geht´s dabei?</a:t>
            </a:r>
            <a:br>
              <a:rPr lang="de-DE" dirty="0">
                <a:solidFill>
                  <a:srgbClr val="000000"/>
                </a:solidFill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0202" y="2446766"/>
            <a:ext cx="7357064" cy="504056"/>
          </a:xfrm>
        </p:spPr>
        <p:txBody>
          <a:bodyPr/>
          <a:lstStyle/>
          <a:p>
            <a:pPr lvl="0">
              <a:buClr>
                <a:srgbClr val="FCB135"/>
              </a:buClr>
              <a:tabLst/>
            </a:pPr>
            <a:r>
              <a:rPr lang="de-DE" sz="1600" kern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Besondere Personengruppen genießen darüber hinaus einen speziellen Schutz, dies regelt unter anderem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gray">
          <a:xfrm>
            <a:off x="770202" y="1772816"/>
            <a:ext cx="725195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CB135"/>
              </a:buClr>
              <a:buFont typeface="Wingdings" charset="2"/>
              <a:buNone/>
              <a:tabLst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Ziel aller Maßnahmen und Anstrengungen ist es, </a:t>
            </a:r>
            <a:r>
              <a:rPr lang="de-DE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das Leben und die </a:t>
            </a:r>
          </a:p>
          <a:p>
            <a:pPr>
              <a:buClr>
                <a:srgbClr val="FCB135"/>
              </a:buClr>
              <a:buFont typeface="Wingdings" charset="2"/>
              <a:buNone/>
              <a:tabLst/>
            </a:pPr>
            <a:r>
              <a:rPr lang="de-DE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Gesundheit </a:t>
            </a:r>
            <a:r>
              <a:rPr lang="de-DE" sz="1600" b="1" u="sng" dirty="0" smtClean="0">
                <a:solidFill>
                  <a:srgbClr val="000000"/>
                </a:solidFill>
                <a:ea typeface="Arial" charset="0"/>
                <a:cs typeface="Arial" charset="0"/>
              </a:rPr>
              <a:t>aller</a:t>
            </a:r>
            <a:r>
              <a:rPr lang="de-DE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Arbeitnehmerinnen und Arbeitnehmer zu schützen!</a:t>
            </a:r>
          </a:p>
        </p:txBody>
      </p:sp>
      <p:sp>
        <p:nvSpPr>
          <p:cNvPr id="6" name="Rechteck 5"/>
          <p:cNvSpPr/>
          <p:nvPr/>
        </p:nvSpPr>
        <p:spPr>
          <a:xfrm>
            <a:off x="5376074" y="3127251"/>
            <a:ext cx="2244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kern="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die UN-Behinderten-</a:t>
            </a:r>
            <a:r>
              <a:rPr lang="de-DE" sz="1600" kern="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rechtskonvention</a:t>
            </a:r>
            <a:r>
              <a:rPr lang="de-DE" sz="1600" kern="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1600" kern="800" dirty="0"/>
          </a:p>
        </p:txBody>
      </p:sp>
      <p:sp>
        <p:nvSpPr>
          <p:cNvPr id="16" name="Rechteck 15"/>
          <p:cNvSpPr/>
          <p:nvPr/>
        </p:nvSpPr>
        <p:spPr>
          <a:xfrm>
            <a:off x="656137" y="3115365"/>
            <a:ext cx="2151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das Jugend-</a:t>
            </a:r>
          </a:p>
          <a:p>
            <a:r>
              <a:rPr lang="de-DE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schutzgesetz</a:t>
            </a:r>
            <a:endParaRPr lang="de-DE" sz="1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Grafik 1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r="20424"/>
          <a:stretch/>
        </p:blipFill>
        <p:spPr>
          <a:xfrm>
            <a:off x="5391266" y="3700140"/>
            <a:ext cx="2736000" cy="224278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auto">
          <a:xfrm>
            <a:off x="3500845" y="3140968"/>
            <a:ext cx="1786141" cy="280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Grafik 10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8423" r="1636" b="8449"/>
          <a:stretch/>
        </p:blipFill>
        <p:spPr>
          <a:xfrm>
            <a:off x="3517934" y="3705830"/>
            <a:ext cx="1756800" cy="22428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515375" y="3119021"/>
            <a:ext cx="188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das Mutter-</a:t>
            </a:r>
          </a:p>
          <a:p>
            <a:r>
              <a:rPr lang="de-DE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schutzgesetz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765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7" grpId="0" animBg="1"/>
      <p:bldP spid="3" grpId="0" build="p"/>
      <p:bldP spid="5" grpId="0"/>
      <p:bldP spid="6" grpId="0"/>
      <p:bldP spid="16" grpId="0"/>
      <p:bldP spid="1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35696" y="5703154"/>
            <a:ext cx="53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E666D7"/>
                </a:solidFill>
              </a:rPr>
              <a:t>Arbeit gesund und menschengerecht gestalten</a:t>
            </a:r>
            <a:br>
              <a:rPr lang="de-DE" b="1" dirty="0">
                <a:solidFill>
                  <a:srgbClr val="E666D7"/>
                </a:solidFill>
              </a:rPr>
            </a:br>
            <a:endParaRPr lang="de-DE" b="1" dirty="0">
              <a:solidFill>
                <a:srgbClr val="E666D7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1833112" y="5706442"/>
            <a:ext cx="5380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1FAC"/>
                </a:solidFill>
              </a:rPr>
              <a:t>Arbeit gesund und menschengerecht </a:t>
            </a:r>
            <a:r>
              <a:rPr lang="de-DE" b="1" dirty="0" smtClean="0">
                <a:solidFill>
                  <a:srgbClr val="BF1FAC"/>
                </a:solidFill>
              </a:rPr>
              <a:t>gestalten</a:t>
            </a:r>
            <a:endParaRPr lang="de-DE" b="1" dirty="0">
              <a:solidFill>
                <a:srgbClr val="BF1FAC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831137" y="5704467"/>
            <a:ext cx="53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E666D7"/>
                </a:solidFill>
              </a:rPr>
              <a:t>Arbeit gesund und menschengerecht gestalten</a:t>
            </a:r>
            <a:br>
              <a:rPr lang="de-DE" b="1" dirty="0">
                <a:solidFill>
                  <a:srgbClr val="E666D7"/>
                </a:solidFill>
              </a:rPr>
            </a:br>
            <a:endParaRPr lang="de-DE" b="1" dirty="0">
              <a:solidFill>
                <a:srgbClr val="E666D7"/>
              </a:solidFill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2601495" y="1592391"/>
            <a:ext cx="3869003" cy="2903777"/>
          </a:xfrm>
          <a:prstGeom prst="rect">
            <a:avLst/>
          </a:prstGeom>
          <a:solidFill>
            <a:srgbClr val="E666D7"/>
          </a:solidFill>
          <a:ln>
            <a:solidFill>
              <a:srgbClr val="E666D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33439" r="33420" b="13301"/>
          <a:stretch/>
        </p:blipFill>
        <p:spPr bwMode="auto">
          <a:xfrm>
            <a:off x="2619224" y="1916834"/>
            <a:ext cx="3851273" cy="25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8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Arbeits- und Gesundheitsschutz –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warum ist das notwendig?</a:t>
            </a:r>
            <a:endParaRPr lang="de-DE" sz="2000" dirty="0" smtClean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23528" y="2510034"/>
            <a:ext cx="1620957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Arbeitsplatz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sicher gestalten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4742282"/>
            <a:ext cx="1945406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Belastungen reduzieren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138410" y="3526192"/>
            <a:ext cx="1233030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Gesundheit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fördern</a:t>
            </a:r>
          </a:p>
        </p:txBody>
      </p:sp>
      <p:sp>
        <p:nvSpPr>
          <p:cNvPr id="14" name="Pfeil nach oben 13"/>
          <p:cNvSpPr/>
          <p:nvPr/>
        </p:nvSpPr>
        <p:spPr bwMode="auto">
          <a:xfrm rot="4500000">
            <a:off x="2318532" y="3200751"/>
            <a:ext cx="204180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7544" y="3483062"/>
            <a:ext cx="1531188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Freude an der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Arbeit haben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164249" y="2510051"/>
            <a:ext cx="1164100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Körperlich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fit bleiben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851920" y="4958306"/>
            <a:ext cx="1414169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Betriebsklima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fördern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012160" y="4742282"/>
            <a:ext cx="1312859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Spaß im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Team haben</a:t>
            </a:r>
          </a:p>
        </p:txBody>
      </p:sp>
      <p:sp>
        <p:nvSpPr>
          <p:cNvPr id="20" name="Pfeil nach oben 19"/>
          <p:cNvSpPr/>
          <p:nvPr/>
        </p:nvSpPr>
        <p:spPr bwMode="auto">
          <a:xfrm rot="2820000">
            <a:off x="2876197" y="3951957"/>
            <a:ext cx="215884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21" name="Pfeil nach oben 20"/>
          <p:cNvSpPr/>
          <p:nvPr/>
        </p:nvSpPr>
        <p:spPr bwMode="auto">
          <a:xfrm>
            <a:off x="4491365" y="4068446"/>
            <a:ext cx="216472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22" name="Pfeil nach oben 21"/>
          <p:cNvSpPr/>
          <p:nvPr/>
        </p:nvSpPr>
        <p:spPr bwMode="auto">
          <a:xfrm rot="18960000">
            <a:off x="5906066" y="3954616"/>
            <a:ext cx="213379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E666D7"/>
              </a:solidFill>
              <a:ea typeface="Arial" charset="0"/>
            </a:endParaRPr>
          </a:p>
        </p:txBody>
      </p:sp>
      <p:sp>
        <p:nvSpPr>
          <p:cNvPr id="23" name="Pfeil nach oben 22"/>
          <p:cNvSpPr/>
          <p:nvPr/>
        </p:nvSpPr>
        <p:spPr bwMode="auto">
          <a:xfrm rot="-4440000">
            <a:off x="6545031" y="3218183"/>
            <a:ext cx="220414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24" name="Pfeil nach oben 23"/>
          <p:cNvSpPr/>
          <p:nvPr/>
        </p:nvSpPr>
        <p:spPr bwMode="auto">
          <a:xfrm rot="5400000">
            <a:off x="2384076" y="2358619"/>
            <a:ext cx="199385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25" name="Pfeil nach oben 24"/>
          <p:cNvSpPr/>
          <p:nvPr/>
        </p:nvSpPr>
        <p:spPr bwMode="auto">
          <a:xfrm rot="16200000">
            <a:off x="6490550" y="2375854"/>
            <a:ext cx="195348" cy="864096"/>
          </a:xfrm>
          <a:prstGeom prst="upArrow">
            <a:avLst/>
          </a:prstGeom>
          <a:solidFill>
            <a:srgbClr val="FF66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95697" y="1566043"/>
            <a:ext cx="2552605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Lebensraum Arbeit</a:t>
            </a:r>
          </a:p>
        </p:txBody>
      </p:sp>
    </p:spTree>
    <p:extLst>
      <p:ext uri="{BB962C8B-B14F-4D97-AF65-F5344CB8AC3E}">
        <p14:creationId xmlns:p14="http://schemas.microsoft.com/office/powerpoint/2010/main" val="41054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2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25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25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750"/>
                            </p:stCondLst>
                            <p:childTnLst>
                              <p:par>
                                <p:cTn id="7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50"/>
                            </p:stCondLst>
                            <p:childTnLst>
                              <p:par>
                                <p:cTn id="8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28" grpId="0" animBg="1"/>
      <p:bldP spid="5" grpId="0"/>
      <p:bldP spid="6" grpId="0"/>
      <p:bldP spid="10" grpId="0"/>
      <p:bldP spid="14" grpId="0" animBg="1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 bwMode="auto">
          <a:xfrm>
            <a:off x="5004048" y="4509120"/>
            <a:ext cx="3240000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004048" y="3068960"/>
            <a:ext cx="3240000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5004048" y="1664805"/>
            <a:ext cx="3240000" cy="121427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11232" y="4509120"/>
            <a:ext cx="4320000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11136" y="3068960"/>
            <a:ext cx="4320000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511136" y="1664804"/>
            <a:ext cx="4320000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Arbeits- und Gesundheitsschutz für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Arbeitgeberinnen und Arbeitgeber</a:t>
            </a:r>
            <a:br>
              <a:rPr lang="de-DE" dirty="0" smtClean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gray">
          <a:xfrm>
            <a:off x="2627784" y="2168860"/>
            <a:ext cx="1143241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1. Planen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gray">
          <a:xfrm>
            <a:off x="2627784" y="3573016"/>
            <a:ext cx="18959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2. Organisieren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27785" y="5013176"/>
            <a:ext cx="2088232" cy="360040"/>
          </a:xfrm>
        </p:spPr>
        <p:txBody>
          <a:bodyPr/>
          <a:lstStyle/>
          <a:p>
            <a:pPr eaLnBrk="0" hangingPunct="0"/>
            <a:r>
              <a:rPr lang="de-DE" sz="1600" b="1" dirty="0" smtClean="0"/>
              <a:t>3. Umsetzen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gray">
          <a:xfrm>
            <a:off x="5096767" y="1664803"/>
            <a:ext cx="2931617" cy="12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0000"/>
                </a:solidFill>
              </a:rPr>
              <a:t>Erkennen und </a:t>
            </a:r>
            <a:br>
              <a:rPr lang="de-DE" sz="1600" b="1" dirty="0" smtClean="0">
                <a:solidFill>
                  <a:srgbClr val="000000"/>
                </a:solidFill>
              </a:rPr>
            </a:br>
            <a:r>
              <a:rPr lang="de-DE" sz="1600" b="1" dirty="0" smtClean="0">
                <a:solidFill>
                  <a:srgbClr val="000000"/>
                </a:solidFill>
              </a:rPr>
              <a:t>Vermeiden möglicher </a:t>
            </a:r>
            <a:br>
              <a:rPr lang="de-DE" sz="1600" b="1" dirty="0" smtClean="0">
                <a:solidFill>
                  <a:srgbClr val="000000"/>
                </a:solidFill>
              </a:rPr>
            </a:br>
            <a:r>
              <a:rPr lang="de-DE" sz="1600" b="1" dirty="0">
                <a:solidFill>
                  <a:srgbClr val="000000"/>
                </a:solidFill>
              </a:rPr>
              <a:t>Gefährdungen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…</a:t>
            </a:r>
            <a:endParaRPr lang="de-DE" sz="1600" b="1" dirty="0" smtClean="0">
              <a:solidFill>
                <a:srgbClr val="000000"/>
              </a:solidFill>
            </a:endParaRPr>
          </a:p>
        </p:txBody>
      </p:sp>
      <p:pic>
        <p:nvPicPr>
          <p:cNvPr id="4" name="Grafik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25" y="1673079"/>
            <a:ext cx="1764000" cy="1206000"/>
          </a:xfrm>
          <a:prstGeom prst="rect">
            <a:avLst/>
          </a:prstGeom>
        </p:spPr>
      </p:pic>
      <p:pic>
        <p:nvPicPr>
          <p:cNvPr id="6" name="Grafik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81" y="4517396"/>
            <a:ext cx="1755082" cy="1206000"/>
          </a:xfrm>
          <a:prstGeom prst="rect">
            <a:avLst/>
          </a:prstGeom>
        </p:spPr>
      </p:pic>
      <p:pic>
        <p:nvPicPr>
          <p:cNvPr id="16" name="Grafik 1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37406"/>
          <a:stretch/>
        </p:blipFill>
        <p:spPr>
          <a:xfrm>
            <a:off x="647701" y="3077236"/>
            <a:ext cx="1753240" cy="1206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09468" y="3305889"/>
            <a:ext cx="325087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spc="-50" dirty="0">
                <a:solidFill>
                  <a:srgbClr val="000000"/>
                </a:solidFill>
              </a:rPr>
              <a:t>Unterweisen von </a:t>
            </a:r>
            <a:br>
              <a:rPr lang="de-DE" sz="1600" b="1" spc="-50" dirty="0">
                <a:solidFill>
                  <a:srgbClr val="000000"/>
                </a:solidFill>
              </a:rPr>
            </a:br>
            <a:r>
              <a:rPr lang="de-DE" sz="1600" b="1" dirty="0" smtClean="0">
                <a:solidFill>
                  <a:srgbClr val="000000"/>
                </a:solidFill>
              </a:rPr>
              <a:t>Beschäftigten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0000"/>
                </a:solidFill>
              </a:rPr>
              <a:t>… 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005362" y="4731008"/>
            <a:ext cx="2879006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Beseitigung von </a:t>
            </a:r>
            <a:br>
              <a:rPr lang="de-DE" sz="1600" b="1" dirty="0">
                <a:solidFill>
                  <a:srgbClr val="000000"/>
                </a:solidFill>
              </a:rPr>
            </a:br>
            <a:r>
              <a:rPr lang="de-DE" sz="1600" b="1" dirty="0">
                <a:solidFill>
                  <a:srgbClr val="000000"/>
                </a:solidFill>
              </a:rPr>
              <a:t>Mängeln im </a:t>
            </a:r>
            <a:r>
              <a:rPr lang="de-DE" sz="1600" b="1" dirty="0" smtClean="0">
                <a:solidFill>
                  <a:srgbClr val="000000"/>
                </a:solidFill>
              </a:rPr>
              <a:t>Friseursalon</a:t>
            </a:r>
            <a:endParaRPr lang="de-DE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</a:rPr>
              <a:t>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12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9" grpId="0" animBg="1"/>
      <p:bldP spid="9" grpId="0" animBg="1"/>
      <p:bldP spid="20" grpId="0" animBg="1"/>
      <p:bldP spid="7" grpId="0"/>
      <p:bldP spid="8" grpId="0"/>
      <p:bldP spid="3" grpId="0" build="p"/>
      <p:bldP spid="15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68" y="2664296"/>
            <a:ext cx="3609075" cy="35010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Arbeits- und Gesundheitsschutz </a:t>
            </a:r>
            <a:br>
              <a:rPr lang="de-DE" dirty="0" smtClean="0"/>
            </a:br>
            <a:r>
              <a:rPr lang="de-DE" dirty="0" smtClean="0"/>
              <a:t>für Arbeitgeberinnen und Arbeitgeber: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5" y="2636912"/>
            <a:ext cx="3609075" cy="350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4" y="2645639"/>
            <a:ext cx="3609074" cy="350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26" y="2664295"/>
            <a:ext cx="3609074" cy="35010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/>
          <p:cNvSpPr/>
          <p:nvPr/>
        </p:nvSpPr>
        <p:spPr bwMode="auto">
          <a:xfrm>
            <a:off x="1975134" y="2284647"/>
            <a:ext cx="1512168" cy="42427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Pro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5548280" y="2284648"/>
            <a:ext cx="1512168" cy="4242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dirty="0">
                <a:solidFill>
                  <a:srgbClr val="000000"/>
                </a:solidFill>
                <a:ea typeface="Arial" charset="0"/>
                <a:cs typeface="Arial" charset="0"/>
              </a:rPr>
              <a:t>Contra</a:t>
            </a:r>
          </a:p>
        </p:txBody>
      </p:sp>
      <p:sp>
        <p:nvSpPr>
          <p:cNvPr id="3" name="Rechteck 2"/>
          <p:cNvSpPr/>
          <p:nvPr/>
        </p:nvSpPr>
        <p:spPr>
          <a:xfrm>
            <a:off x="1615094" y="2875002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Sinnvolle Regelung?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5015040" y="284273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Lästige </a:t>
            </a:r>
            <a:r>
              <a:rPr lang="de-DE" dirty="0" smtClean="0"/>
              <a:t>Zusatzaufgabe?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9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3" grpId="0" animBg="1"/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812">
            <a:off x="3523106" y="1011396"/>
            <a:ext cx="1260004" cy="221294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9111">
            <a:off x="6032638" y="2462563"/>
            <a:ext cx="1260004" cy="2212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Arbeits- und Gesundheitsschutz</a:t>
            </a:r>
            <a:br>
              <a:rPr lang="de-DE" dirty="0" smtClean="0"/>
            </a:br>
            <a:r>
              <a:rPr lang="de-DE" dirty="0" smtClean="0"/>
              <a:t>„Schritt für Schritt“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8" y="4645052"/>
            <a:ext cx="1260004" cy="22129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92278"/>
            <a:ext cx="1246397" cy="21890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845">
            <a:off x="635262" y="2227733"/>
            <a:ext cx="1260004" cy="221294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843">
            <a:off x="1789787" y="2153819"/>
            <a:ext cx="1246397" cy="21890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72733" y="1773238"/>
            <a:ext cx="164339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Gefährdungen </a:t>
            </a:r>
          </a:p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erkennen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266">
            <a:off x="3517412" y="1006631"/>
            <a:ext cx="1260004" cy="221294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9745" y="1999308"/>
            <a:ext cx="1246397" cy="218905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6725">
            <a:off x="5940056" y="3693315"/>
            <a:ext cx="1246397" cy="218905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002759" y="4787840"/>
            <a:ext cx="147348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Arbeitsplätze</a:t>
            </a:r>
          </a:p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optimal</a:t>
            </a:r>
          </a:p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ea typeface="Arial" pitchFamily="34" charset="0"/>
                <a:cs typeface="Arial" charset="0"/>
              </a:rPr>
              <a:t>gestalten</a:t>
            </a:r>
            <a:endParaRPr lang="de-DE" sz="1600" b="1" dirty="0">
              <a:solidFill>
                <a:srgbClr val="000000"/>
              </a:solidFill>
              <a:ea typeface="Arial" pitchFamily="34" charset="0"/>
              <a:cs typeface="Arial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7" y="3180991"/>
            <a:ext cx="2393576" cy="367700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00" y="1228059"/>
            <a:ext cx="3722962" cy="2389044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 bwMode="gray">
          <a:xfrm>
            <a:off x="4504630" y="1821419"/>
            <a:ext cx="2785678" cy="64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</a:rPr>
              <a:t>Ein Salon </a:t>
            </a:r>
          </a:p>
          <a:p>
            <a:pPr algn="ctr"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</a:rPr>
              <a:t>zum Wohlfühlen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06686" y="3662515"/>
            <a:ext cx="161133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Arbeitsunfälle </a:t>
            </a:r>
          </a:p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pitchFamily="34" charset="0"/>
                <a:cs typeface="Arial" charset="0"/>
              </a:rPr>
              <a:t>verhüten</a:t>
            </a:r>
          </a:p>
        </p:txBody>
      </p:sp>
    </p:spTree>
    <p:extLst>
      <p:ext uri="{BB962C8B-B14F-4D97-AF65-F5344CB8AC3E}">
        <p14:creationId xmlns:p14="http://schemas.microsoft.com/office/powerpoint/2010/main" val="3708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30867"/>
            <a:ext cx="4226097" cy="409955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4428816"/>
            <a:ext cx="2755086" cy="26725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24797"/>
            <a:ext cx="2952152" cy="2863756"/>
          </a:xfrm>
          <a:prstGeom prst="rect">
            <a:avLst/>
          </a:prstGeom>
        </p:spPr>
      </p:pic>
      <p:sp>
        <p:nvSpPr>
          <p:cNvPr id="829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Maßnahmen zur Unfallverhütung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sz="2000" b="0" dirty="0" smtClean="0">
                <a:solidFill>
                  <a:schemeClr val="tx1"/>
                </a:solidFill>
              </a:rPr>
              <a:t>Welche</a:t>
            </a:r>
            <a:r>
              <a:rPr lang="de-DE" sz="2000" b="0" dirty="0" smtClean="0">
                <a:solidFill>
                  <a:srgbClr val="FF0000"/>
                </a:solidFill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</a:rPr>
              <a:t>Arbeitsunfälle</a:t>
            </a:r>
            <a:r>
              <a:rPr lang="de-DE" sz="2000" b="0" dirty="0" smtClean="0">
                <a:solidFill>
                  <a:srgbClr val="FF0000"/>
                </a:solidFill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</a:rPr>
              <a:t>gibt</a:t>
            </a:r>
            <a:r>
              <a:rPr lang="de-DE" sz="2000" b="0" dirty="0" smtClean="0">
                <a:solidFill>
                  <a:srgbClr val="FF0000"/>
                </a:solidFill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</a:rPr>
              <a:t>es</a:t>
            </a:r>
            <a:r>
              <a:rPr lang="de-DE" sz="2000" b="0" dirty="0" smtClean="0">
                <a:solidFill>
                  <a:srgbClr val="FF0000"/>
                </a:solidFill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</a:rPr>
              <a:t>im</a:t>
            </a:r>
            <a:r>
              <a:rPr lang="de-DE" sz="2000" b="0" dirty="0" smtClean="0">
                <a:solidFill>
                  <a:srgbClr val="FF0000"/>
                </a:solidFill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</a:rPr>
              <a:t>Friseurhandwerk?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endParaRPr lang="de-DE" sz="2200" dirty="0" smtClean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6714228" y="4293096"/>
            <a:ext cx="1692032" cy="1783142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Sonstige </a:t>
            </a:r>
            <a:endParaRPr lang="de-DE" sz="1200" b="1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Unfallursachen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13 %</a:t>
            </a:r>
          </a:p>
        </p:txBody>
      </p:sp>
      <p:sp>
        <p:nvSpPr>
          <p:cNvPr id="10" name="Ellipse 9"/>
          <p:cNvSpPr/>
          <p:nvPr/>
        </p:nvSpPr>
        <p:spPr bwMode="auto">
          <a:xfrm>
            <a:off x="1187624" y="5015204"/>
            <a:ext cx="1566760" cy="1438132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Unfälle mit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Menschen oder</a:t>
            </a:r>
            <a:b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Gegenständen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10 %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283968" y="5445224"/>
            <a:ext cx="576064" cy="218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b="1" dirty="0">
                <a:solidFill>
                  <a:srgbClr val="000000"/>
                </a:solidFill>
                <a:cs typeface="Arial" charset="0"/>
              </a:rPr>
              <a:t>21%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86" y="818706"/>
            <a:ext cx="5066248" cy="491454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668402" y="1772816"/>
            <a:ext cx="2895486" cy="2880320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Unfälle durch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Ausrutschen, Stolpern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oder Stürzen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29 %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75" y="836712"/>
            <a:ext cx="4775081" cy="4632101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 bwMode="auto">
          <a:xfrm>
            <a:off x="5184352" y="1556792"/>
            <a:ext cx="2627784" cy="2843992"/>
          </a:xfrm>
          <a:prstGeom prst="ellipse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Unfälle beim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Arbeiten mit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Werkzeugen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ea typeface="Arial" charset="0"/>
                <a:cs typeface="Arial" charset="0"/>
              </a:rPr>
              <a:t>27 %</a:t>
            </a:r>
          </a:p>
        </p:txBody>
      </p:sp>
      <p:sp>
        <p:nvSpPr>
          <p:cNvPr id="14" name="Rechteck 13"/>
          <p:cNvSpPr/>
          <p:nvPr/>
        </p:nvSpPr>
        <p:spPr>
          <a:xfrm>
            <a:off x="3523061" y="4586586"/>
            <a:ext cx="111601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 sz="1400" b="1" i="0" u="none" strike="noStrike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Unfälle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mit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 sz="1400" b="1" i="0" u="none" strike="noStrike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dem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Fahrrad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067944" y="5826431"/>
            <a:ext cx="1015021" cy="482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 sz="1400" b="1" i="0" u="none" strike="noStrike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Unfälle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mit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 sz="1400" b="1" i="0" u="none" strike="noStrike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dem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Kfz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" grpId="0"/>
      <p:bldP spid="3" grpId="0"/>
      <p:bldP spid="4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1088" b="26762"/>
          <a:stretch/>
        </p:blipFill>
        <p:spPr>
          <a:xfrm>
            <a:off x="0" y="1268760"/>
            <a:ext cx="4301496" cy="558924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auto">
          <a:xfrm>
            <a:off x="3142736" y="5229200"/>
            <a:ext cx="5389704" cy="57606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131840" y="1494309"/>
            <a:ext cx="5400600" cy="337485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9"/>
            <a:ext cx="7524700" cy="454248"/>
          </a:xfrm>
        </p:spPr>
        <p:txBody>
          <a:bodyPr/>
          <a:lstStyle/>
          <a:p>
            <a:r>
              <a:rPr lang="de-DE" dirty="0" smtClean="0"/>
              <a:t>Was kann ich tun, um Unfälle zu vermeiden?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96504" y="1663563"/>
            <a:ext cx="5063928" cy="2917565"/>
          </a:xfrm>
        </p:spPr>
        <p:txBody>
          <a:bodyPr/>
          <a:lstStyle/>
          <a:p>
            <a:r>
              <a:rPr lang="de-DE" b="1" dirty="0" smtClean="0"/>
              <a:t>Mit gesundem Menschenverstand analysieren:</a:t>
            </a:r>
          </a:p>
          <a:p>
            <a:endParaRPr lang="de-DE" dirty="0" smtClean="0"/>
          </a:p>
          <a:p>
            <a:pPr marL="361950" indent="-36195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Wie arbeiten wir?</a:t>
            </a:r>
          </a:p>
          <a:p>
            <a:pPr marL="361950" indent="-36195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de-DE" kern="800" dirty="0" smtClean="0"/>
              <a:t>Wie sehen unsere Arbeitsabläufe aus? </a:t>
            </a:r>
          </a:p>
          <a:p>
            <a:pPr marL="361950" indent="-36195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Wie sieht unser Arbeitsumfeld aus?</a:t>
            </a:r>
          </a:p>
          <a:p>
            <a:pPr marL="361950" indent="-36195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Woraus ergeben sich Gefährdungen?</a:t>
            </a:r>
          </a:p>
          <a:p>
            <a:pPr marL="361950" indent="-36195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de-DE" dirty="0" smtClean="0"/>
              <a:t>Was kann jede/r Einzelne tun, um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gesund und gut geschützt zu arbeiten?</a:t>
            </a:r>
            <a:endParaRPr lang="de-DE" dirty="0"/>
          </a:p>
        </p:txBody>
      </p:sp>
      <p:sp>
        <p:nvSpPr>
          <p:cNvPr id="4" name="Ellipse 3"/>
          <p:cNvSpPr/>
          <p:nvPr/>
        </p:nvSpPr>
        <p:spPr bwMode="auto">
          <a:xfrm>
            <a:off x="2051720" y="2635044"/>
            <a:ext cx="252533" cy="21789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147645" y="2217605"/>
            <a:ext cx="402513" cy="3472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2507685" y="1743956"/>
            <a:ext cx="534184" cy="4609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42736" y="5338046"/>
            <a:ext cx="5389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Sichere Seiten unter www.bgw-online.de nutzen</a:t>
            </a:r>
          </a:p>
        </p:txBody>
      </p:sp>
    </p:spTree>
    <p:extLst>
      <p:ext uri="{BB962C8B-B14F-4D97-AF65-F5344CB8AC3E}">
        <p14:creationId xmlns:p14="http://schemas.microsoft.com/office/powerpoint/2010/main" val="23879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3" grpId="0" build="p"/>
      <p:bldP spid="4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eLTwSMH0y9TsRJnr89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8YZtPhnUaItHxT2RkA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GeX99i0.3aZazOxfj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SdHChil0uRUfQaSq34I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5FvBJ7y0S5XrwH5HFH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GeX99i0.3aZazOxfjS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eLTwSMH0y9TsRJnr89Vw"/>
</p:tagLst>
</file>

<file path=ppt/theme/theme1.xml><?xml version="1.0" encoding="utf-8"?>
<a:theme xmlns:a="http://schemas.openxmlformats.org/drawingml/2006/main" name="PPT-Vorlage">
  <a:themeElements>
    <a:clrScheme name="Benutzerdefiniert 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EDC7"/>
      </a:accent3>
      <a:accent4>
        <a:srgbClr val="000000"/>
      </a:accent4>
      <a:accent5>
        <a:srgbClr val="666666"/>
      </a:accent5>
      <a:accent6>
        <a:srgbClr val="C0C0C0"/>
      </a:accent6>
      <a:hlink>
        <a:srgbClr val="000000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Bildschirmpräsentation (4:3)</PresentationFormat>
  <Paragraphs>196</Paragraphs>
  <Slides>16</Slides>
  <Notes>13</Notes>
  <HiddenSlides>2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PPT-Vorlage</vt:lpstr>
      <vt:lpstr>PowerPoint-Präsentation</vt:lpstr>
      <vt:lpstr>PowerPoint-Präsentation</vt:lpstr>
      <vt:lpstr>Arbeitssicherheit und Gesundheitsschutz –  worum geht´s dabei? </vt:lpstr>
      <vt:lpstr>Arbeits- und Gesundheitsschutz –  warum ist das notwendig?</vt:lpstr>
      <vt:lpstr>Arbeits- und Gesundheitsschutz für Arbeitgeberinnen und Arbeitgeber </vt:lpstr>
      <vt:lpstr>Arbeits- und Gesundheitsschutz  für Arbeitgeberinnen und Arbeitgeber:</vt:lpstr>
      <vt:lpstr>Arbeits- und Gesundheitsschutz „Schritt für Schritt“</vt:lpstr>
      <vt:lpstr>Maßnahmen zur Unfallverhütung  Welche Arbeitsunfälle gibt es im Friseurhandwerk?  </vt:lpstr>
      <vt:lpstr>Was kann ich tun, um Unfälle zu vermeiden?</vt:lpstr>
      <vt:lpstr>Was tun, wenn ein Unfall passiert ist?</vt:lpstr>
      <vt:lpstr>Welche Erkrankungen im Friseurhandwerk werden der BGW als berufsbedingt gemeldet?</vt:lpstr>
      <vt:lpstr>Welche Kosten entstehen im Krankheitsfall  von Mitarbeiterinnen und Mitarbeitern?</vt:lpstr>
      <vt:lpstr>Arbeits- und Gesundheitsschutz im Team ist TOP!  Vorteile eines gesunden, leistungsfähigen Teams: </vt:lpstr>
      <vt:lpstr>PowerPoint-Präsentation</vt:lpstr>
      <vt:lpstr>Impressum</vt:lpstr>
      <vt:lpstr>PowerPoint-Präsentation</vt:lpstr>
    </vt:vector>
  </TitlesOfParts>
  <Company>BGW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Warum ist Arbeits- und Gesundheitsschutz   im Friseurhandwerk sinnvoll?</dc:title>
  <dc:creator>Stephanie Lux-Herberg</dc:creator>
  <cp:lastModifiedBy>Proof</cp:lastModifiedBy>
  <cp:revision>267</cp:revision>
  <cp:lastPrinted>2014-10-08T09:55:34Z</cp:lastPrinted>
  <dcterms:created xsi:type="dcterms:W3CDTF">2014-10-08T08:49:37Z</dcterms:created>
  <dcterms:modified xsi:type="dcterms:W3CDTF">2015-05-21T13:44:39Z</dcterms:modified>
</cp:coreProperties>
</file>