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Lux-Herberg" initials="SL" lastIdx="8" clrIdx="0"/>
  <p:cmAuthor id="1" name="Brigitte Löchelt" initials="BL" lastIdx="2" clrIdx="1"/>
  <p:cmAuthor id="2" name="Löchelt, Brigitte" initials="L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8C93F-8703-4F42-B69B-5EC3A097D1A2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</dgm:pt>
    <dgm:pt modelId="{39631333-83DA-4731-A703-99DE46159759}">
      <dgm:prSet phldrT="[Text]" custT="1"/>
      <dgm:spPr/>
      <dgm:t>
        <a:bodyPr/>
        <a:lstStyle/>
        <a:p>
          <a:pPr algn="l"/>
          <a:r>
            <a:rPr lang="de-DE" sz="1600" b="1" dirty="0" smtClean="0">
              <a:solidFill>
                <a:schemeClr val="tx1"/>
              </a:solidFill>
            </a:rPr>
            <a:t>                 Kooperationspartner über die BGW suchen</a:t>
          </a:r>
          <a:endParaRPr lang="de-DE" sz="1600" b="1" dirty="0">
            <a:solidFill>
              <a:schemeClr val="tx1"/>
            </a:solidFill>
          </a:endParaRPr>
        </a:p>
      </dgm:t>
    </dgm:pt>
    <dgm:pt modelId="{D3255243-D100-4347-8860-23DF8CD73BCE}" type="parTrans" cxnId="{C2F178C6-67CD-406D-BE85-5871DB30288A}">
      <dgm:prSet/>
      <dgm:spPr/>
      <dgm:t>
        <a:bodyPr/>
        <a:lstStyle/>
        <a:p>
          <a:endParaRPr lang="de-DE"/>
        </a:p>
      </dgm:t>
    </dgm:pt>
    <dgm:pt modelId="{32257078-EE70-4F7F-98DE-45EF8B22E09B}" type="sibTrans" cxnId="{C2F178C6-67CD-406D-BE85-5871DB30288A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 sz="1200" b="0">
            <a:solidFill>
              <a:schemeClr val="tx1"/>
            </a:solidFill>
          </a:endParaRPr>
        </a:p>
      </dgm:t>
    </dgm:pt>
    <dgm:pt modelId="{3D5635A6-BB12-4795-BEA3-C63F6463534E}">
      <dgm:prSet phldrT="[Text]" custT="1"/>
      <dgm:spPr/>
      <dgm:t>
        <a:bodyPr/>
        <a:lstStyle/>
        <a:p>
          <a:pPr algn="l"/>
          <a:r>
            <a:rPr lang="de-DE" sz="1600" b="1" dirty="0" smtClean="0">
              <a:solidFill>
                <a:schemeClr val="tx1"/>
              </a:solidFill>
            </a:rPr>
            <a:t>                 Bedarfsorientierte Betreuung bei Bedarf anfordern</a:t>
          </a:r>
          <a:endParaRPr lang="de-DE" sz="1600" b="1" dirty="0">
            <a:solidFill>
              <a:schemeClr val="tx1"/>
            </a:solidFill>
          </a:endParaRPr>
        </a:p>
      </dgm:t>
    </dgm:pt>
    <dgm:pt modelId="{7AEA1FBD-AF5F-4C40-BAA8-2AAA379578F0}" type="parTrans" cxnId="{BE8ED6F3-ED58-4ECF-A000-70ADBB91F095}">
      <dgm:prSet/>
      <dgm:spPr/>
      <dgm:t>
        <a:bodyPr/>
        <a:lstStyle/>
        <a:p>
          <a:endParaRPr lang="de-DE"/>
        </a:p>
      </dgm:t>
    </dgm:pt>
    <dgm:pt modelId="{09953C3F-B47C-4425-A5DC-F599FFAF5B1E}" type="sibTrans" cxnId="{BE8ED6F3-ED58-4ECF-A000-70ADBB91F095}">
      <dgm:prSet/>
      <dgm:spPr/>
      <dgm:t>
        <a:bodyPr/>
        <a:lstStyle/>
        <a:p>
          <a:endParaRPr lang="de-DE"/>
        </a:p>
      </dgm:t>
    </dgm:pt>
    <dgm:pt modelId="{3E2471C2-7B03-4F93-9C62-79B7C4E1B46E}">
      <dgm:prSet phldrT="[Text]" custT="1"/>
      <dgm:spPr/>
      <dgm:t>
        <a:bodyPr/>
        <a:lstStyle/>
        <a:p>
          <a:pPr algn="l"/>
          <a:r>
            <a:rPr lang="de-DE" sz="1600" b="1" dirty="0" smtClean="0">
              <a:solidFill>
                <a:schemeClr val="tx1"/>
              </a:solidFill>
            </a:rPr>
            <a:t>                 Arbeitsschutz selbst im Salon umsetzen</a:t>
          </a:r>
          <a:endParaRPr lang="de-DE" sz="1600" b="1" dirty="0">
            <a:solidFill>
              <a:schemeClr val="tx1"/>
            </a:solidFill>
          </a:endParaRPr>
        </a:p>
      </dgm:t>
    </dgm:pt>
    <dgm:pt modelId="{870C2022-B5DC-4AFC-964E-8BBEB38C294B}" type="parTrans" cxnId="{B10B5136-BD76-4BAD-9489-D1B6D0276923}">
      <dgm:prSet/>
      <dgm:spPr/>
      <dgm:t>
        <a:bodyPr/>
        <a:lstStyle/>
        <a:p>
          <a:endParaRPr lang="de-DE"/>
        </a:p>
      </dgm:t>
    </dgm:pt>
    <dgm:pt modelId="{B44436BD-36D8-4DDA-802B-B58A6FE79C57}" type="sibTrans" cxnId="{B10B5136-BD76-4BAD-9489-D1B6D0276923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 sz="1200" b="1">
            <a:solidFill>
              <a:schemeClr val="tx1"/>
            </a:solidFill>
          </a:endParaRPr>
        </a:p>
      </dgm:t>
    </dgm:pt>
    <dgm:pt modelId="{E94C12ED-1DB4-4ED8-B62B-62FE5A96E306}">
      <dgm:prSet phldrT="[Text]" custT="1"/>
      <dgm:spPr/>
      <dgm:t>
        <a:bodyPr/>
        <a:lstStyle/>
        <a:p>
          <a:pPr algn="l"/>
          <a:r>
            <a:rPr lang="de-DE" sz="1600" b="1" dirty="0" smtClean="0">
              <a:solidFill>
                <a:schemeClr val="tx1"/>
              </a:solidFill>
            </a:rPr>
            <a:t>                 Unternehmerschulung besuchen</a:t>
          </a:r>
          <a:endParaRPr lang="de-DE" sz="1600" b="1" dirty="0">
            <a:solidFill>
              <a:schemeClr val="tx1"/>
            </a:solidFill>
          </a:endParaRPr>
        </a:p>
      </dgm:t>
    </dgm:pt>
    <dgm:pt modelId="{64E7764D-5272-4828-B270-A9BA2A630C36}" type="parTrans" cxnId="{BFAC6FE5-301B-4465-B527-D97BCC875420}">
      <dgm:prSet/>
      <dgm:spPr/>
      <dgm:t>
        <a:bodyPr/>
        <a:lstStyle/>
        <a:p>
          <a:endParaRPr lang="de-DE"/>
        </a:p>
      </dgm:t>
    </dgm:pt>
    <dgm:pt modelId="{FF319B26-710B-4510-994D-A7AC264211F2}" type="sibTrans" cxnId="{BFAC6FE5-301B-4465-B527-D97BCC875420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 sz="1200" b="1">
            <a:solidFill>
              <a:schemeClr val="tx1"/>
            </a:solidFill>
          </a:endParaRPr>
        </a:p>
      </dgm:t>
    </dgm:pt>
    <dgm:pt modelId="{E471CFB5-91D3-4114-9577-1B8060D02B7D}">
      <dgm:prSet phldrT="[Text]" custT="1"/>
      <dgm:spPr/>
      <dgm:t>
        <a:bodyPr/>
        <a:lstStyle/>
        <a:p>
          <a:r>
            <a:rPr lang="de-DE" sz="1600" b="1" dirty="0" smtClean="0">
              <a:solidFill>
                <a:schemeClr val="tx1"/>
              </a:solidFill>
            </a:rPr>
            <a:t>    Betreuungsvertrag beim Kooperationspartner abschließen</a:t>
          </a:r>
          <a:endParaRPr lang="de-DE" sz="1600" b="1" dirty="0">
            <a:solidFill>
              <a:schemeClr val="tx1"/>
            </a:solidFill>
          </a:endParaRPr>
        </a:p>
      </dgm:t>
    </dgm:pt>
    <dgm:pt modelId="{77991AE6-569A-41EB-ABD0-05146A78062F}" type="parTrans" cxnId="{970E5ECC-EDC0-4C62-AD58-D0AC0D55603F}">
      <dgm:prSet/>
      <dgm:spPr/>
      <dgm:t>
        <a:bodyPr/>
        <a:lstStyle/>
        <a:p>
          <a:endParaRPr lang="de-DE"/>
        </a:p>
      </dgm:t>
    </dgm:pt>
    <dgm:pt modelId="{FB9DB763-FDDA-4D01-8D92-7681AD19AA6B}" type="sibTrans" cxnId="{970E5ECC-EDC0-4C62-AD58-D0AC0D55603F}">
      <dgm:prSet custT="1"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 sz="1200" b="1">
            <a:solidFill>
              <a:schemeClr val="tx1"/>
            </a:solidFill>
          </a:endParaRPr>
        </a:p>
      </dgm:t>
    </dgm:pt>
    <dgm:pt modelId="{BC9D4017-66A1-4EC0-AEA0-8E3C6D3A9B5C}" type="pres">
      <dgm:prSet presAssocID="{3648C93F-8703-4F42-B69B-5EC3A097D1A2}" presName="Name0" presStyleCnt="0">
        <dgm:presLayoutVars>
          <dgm:dir/>
          <dgm:animLvl val="lvl"/>
          <dgm:resizeHandles val="exact"/>
        </dgm:presLayoutVars>
      </dgm:prSet>
      <dgm:spPr/>
    </dgm:pt>
    <dgm:pt modelId="{DF321AA0-3A58-418B-8B0A-1978B7E04C31}" type="pres">
      <dgm:prSet presAssocID="{3D5635A6-BB12-4795-BEA3-C63F6463534E}" presName="boxAndChildren" presStyleCnt="0"/>
      <dgm:spPr/>
    </dgm:pt>
    <dgm:pt modelId="{4A7F6E28-54F7-4C0E-82F0-FB2DD126BB9E}" type="pres">
      <dgm:prSet presAssocID="{3D5635A6-BB12-4795-BEA3-C63F6463534E}" presName="parentTextBox" presStyleLbl="node1" presStyleIdx="0" presStyleCnt="5"/>
      <dgm:spPr/>
      <dgm:t>
        <a:bodyPr/>
        <a:lstStyle/>
        <a:p>
          <a:endParaRPr lang="de-DE"/>
        </a:p>
      </dgm:t>
    </dgm:pt>
    <dgm:pt modelId="{6A498CF7-6E69-4481-9C45-B7FA9FC23C52}" type="pres">
      <dgm:prSet presAssocID="{B44436BD-36D8-4DDA-802B-B58A6FE79C57}" presName="sp" presStyleCnt="0"/>
      <dgm:spPr/>
    </dgm:pt>
    <dgm:pt modelId="{257E5994-B7BA-4C37-A67A-9439EADD1A2C}" type="pres">
      <dgm:prSet presAssocID="{3E2471C2-7B03-4F93-9C62-79B7C4E1B46E}" presName="arrowAndChildren" presStyleCnt="0"/>
      <dgm:spPr/>
    </dgm:pt>
    <dgm:pt modelId="{5B6714D4-4108-4AD2-ADDB-DAA3ADDAB641}" type="pres">
      <dgm:prSet presAssocID="{3E2471C2-7B03-4F93-9C62-79B7C4E1B46E}" presName="parentTextArrow" presStyleLbl="node1" presStyleIdx="1" presStyleCnt="5"/>
      <dgm:spPr/>
      <dgm:t>
        <a:bodyPr/>
        <a:lstStyle/>
        <a:p>
          <a:endParaRPr lang="de-DE"/>
        </a:p>
      </dgm:t>
    </dgm:pt>
    <dgm:pt modelId="{D39CE7A0-66DF-466D-8625-3BD17E56C4BB}" type="pres">
      <dgm:prSet presAssocID="{FF319B26-710B-4510-994D-A7AC264211F2}" presName="sp" presStyleCnt="0"/>
      <dgm:spPr/>
    </dgm:pt>
    <dgm:pt modelId="{A6211944-9B0F-406C-A5BB-4ABDAA52E6D1}" type="pres">
      <dgm:prSet presAssocID="{E94C12ED-1DB4-4ED8-B62B-62FE5A96E306}" presName="arrowAndChildren" presStyleCnt="0"/>
      <dgm:spPr/>
    </dgm:pt>
    <dgm:pt modelId="{7B8A3238-4868-4A1C-9284-9128478283F6}" type="pres">
      <dgm:prSet presAssocID="{E94C12ED-1DB4-4ED8-B62B-62FE5A96E306}" presName="parentTextArrow" presStyleLbl="node1" presStyleIdx="2" presStyleCnt="5"/>
      <dgm:spPr/>
      <dgm:t>
        <a:bodyPr/>
        <a:lstStyle/>
        <a:p>
          <a:endParaRPr lang="de-DE"/>
        </a:p>
      </dgm:t>
    </dgm:pt>
    <dgm:pt modelId="{8C6682D6-88F8-4B22-9644-423FAFD8058A}" type="pres">
      <dgm:prSet presAssocID="{FB9DB763-FDDA-4D01-8D92-7681AD19AA6B}" presName="sp" presStyleCnt="0"/>
      <dgm:spPr/>
    </dgm:pt>
    <dgm:pt modelId="{49070B17-33DD-4C58-A4E0-B0526C9C2EAC}" type="pres">
      <dgm:prSet presAssocID="{E471CFB5-91D3-4114-9577-1B8060D02B7D}" presName="arrowAndChildren" presStyleCnt="0"/>
      <dgm:spPr/>
    </dgm:pt>
    <dgm:pt modelId="{6D8A9A3C-7780-446E-817D-6C446E0AD12F}" type="pres">
      <dgm:prSet presAssocID="{E471CFB5-91D3-4114-9577-1B8060D02B7D}" presName="parentTextArrow" presStyleLbl="node1" presStyleIdx="3" presStyleCnt="5"/>
      <dgm:spPr/>
      <dgm:t>
        <a:bodyPr/>
        <a:lstStyle/>
        <a:p>
          <a:endParaRPr lang="de-DE"/>
        </a:p>
      </dgm:t>
    </dgm:pt>
    <dgm:pt modelId="{837F88D9-1450-4BA9-9ED3-7DDF043EA820}" type="pres">
      <dgm:prSet presAssocID="{32257078-EE70-4F7F-98DE-45EF8B22E09B}" presName="sp" presStyleCnt="0"/>
      <dgm:spPr/>
    </dgm:pt>
    <dgm:pt modelId="{55AEE3A3-932F-47E9-9D47-03A1A8B30AF4}" type="pres">
      <dgm:prSet presAssocID="{39631333-83DA-4731-A703-99DE46159759}" presName="arrowAndChildren" presStyleCnt="0"/>
      <dgm:spPr/>
    </dgm:pt>
    <dgm:pt modelId="{EC20EB17-EC17-42BA-98DD-9BCD997BFEB5}" type="pres">
      <dgm:prSet presAssocID="{39631333-83DA-4731-A703-99DE46159759}" presName="parentTextArrow" presStyleLbl="node1" presStyleIdx="4" presStyleCnt="5"/>
      <dgm:spPr/>
      <dgm:t>
        <a:bodyPr/>
        <a:lstStyle/>
        <a:p>
          <a:endParaRPr lang="de-DE"/>
        </a:p>
      </dgm:t>
    </dgm:pt>
  </dgm:ptLst>
  <dgm:cxnLst>
    <dgm:cxn modelId="{285F0EBE-CB86-4614-84A5-85A94B63C923}" type="presOf" srcId="{3D5635A6-BB12-4795-BEA3-C63F6463534E}" destId="{4A7F6E28-54F7-4C0E-82F0-FB2DD126BB9E}" srcOrd="0" destOrd="0" presId="urn:microsoft.com/office/officeart/2005/8/layout/process4"/>
    <dgm:cxn modelId="{6EDA9842-1C7A-436E-852D-54425A8018C7}" type="presOf" srcId="{E471CFB5-91D3-4114-9577-1B8060D02B7D}" destId="{6D8A9A3C-7780-446E-817D-6C446E0AD12F}" srcOrd="0" destOrd="0" presId="urn:microsoft.com/office/officeart/2005/8/layout/process4"/>
    <dgm:cxn modelId="{C2F178C6-67CD-406D-BE85-5871DB30288A}" srcId="{3648C93F-8703-4F42-B69B-5EC3A097D1A2}" destId="{39631333-83DA-4731-A703-99DE46159759}" srcOrd="0" destOrd="0" parTransId="{D3255243-D100-4347-8860-23DF8CD73BCE}" sibTransId="{32257078-EE70-4F7F-98DE-45EF8B22E09B}"/>
    <dgm:cxn modelId="{96A44056-3E14-4AA6-95B6-38AA6114271F}" type="presOf" srcId="{39631333-83DA-4731-A703-99DE46159759}" destId="{EC20EB17-EC17-42BA-98DD-9BCD997BFEB5}" srcOrd="0" destOrd="0" presId="urn:microsoft.com/office/officeart/2005/8/layout/process4"/>
    <dgm:cxn modelId="{4109A0DE-E5D9-46C1-B266-823051D86B15}" type="presOf" srcId="{E94C12ED-1DB4-4ED8-B62B-62FE5A96E306}" destId="{7B8A3238-4868-4A1C-9284-9128478283F6}" srcOrd="0" destOrd="0" presId="urn:microsoft.com/office/officeart/2005/8/layout/process4"/>
    <dgm:cxn modelId="{8F80F9A5-1F11-4935-93A3-BD3ABDC95AEE}" type="presOf" srcId="{3E2471C2-7B03-4F93-9C62-79B7C4E1B46E}" destId="{5B6714D4-4108-4AD2-ADDB-DAA3ADDAB641}" srcOrd="0" destOrd="0" presId="urn:microsoft.com/office/officeart/2005/8/layout/process4"/>
    <dgm:cxn modelId="{BE8ED6F3-ED58-4ECF-A000-70ADBB91F095}" srcId="{3648C93F-8703-4F42-B69B-5EC3A097D1A2}" destId="{3D5635A6-BB12-4795-BEA3-C63F6463534E}" srcOrd="4" destOrd="0" parTransId="{7AEA1FBD-AF5F-4C40-BAA8-2AAA379578F0}" sibTransId="{09953C3F-B47C-4425-A5DC-F599FFAF5B1E}"/>
    <dgm:cxn modelId="{970E5ECC-EDC0-4C62-AD58-D0AC0D55603F}" srcId="{3648C93F-8703-4F42-B69B-5EC3A097D1A2}" destId="{E471CFB5-91D3-4114-9577-1B8060D02B7D}" srcOrd="1" destOrd="0" parTransId="{77991AE6-569A-41EB-ABD0-05146A78062F}" sibTransId="{FB9DB763-FDDA-4D01-8D92-7681AD19AA6B}"/>
    <dgm:cxn modelId="{B10B5136-BD76-4BAD-9489-D1B6D0276923}" srcId="{3648C93F-8703-4F42-B69B-5EC3A097D1A2}" destId="{3E2471C2-7B03-4F93-9C62-79B7C4E1B46E}" srcOrd="3" destOrd="0" parTransId="{870C2022-B5DC-4AFC-964E-8BBEB38C294B}" sibTransId="{B44436BD-36D8-4DDA-802B-B58A6FE79C57}"/>
    <dgm:cxn modelId="{BFAC6FE5-301B-4465-B527-D97BCC875420}" srcId="{3648C93F-8703-4F42-B69B-5EC3A097D1A2}" destId="{E94C12ED-1DB4-4ED8-B62B-62FE5A96E306}" srcOrd="2" destOrd="0" parTransId="{64E7764D-5272-4828-B270-A9BA2A630C36}" sibTransId="{FF319B26-710B-4510-994D-A7AC264211F2}"/>
    <dgm:cxn modelId="{9551B7E9-D771-4835-B28D-0F923536C61A}" type="presOf" srcId="{3648C93F-8703-4F42-B69B-5EC3A097D1A2}" destId="{BC9D4017-66A1-4EC0-AEA0-8E3C6D3A9B5C}" srcOrd="0" destOrd="0" presId="urn:microsoft.com/office/officeart/2005/8/layout/process4"/>
    <dgm:cxn modelId="{3B719674-951F-4895-96BB-B0EFA1847369}" type="presParOf" srcId="{BC9D4017-66A1-4EC0-AEA0-8E3C6D3A9B5C}" destId="{DF321AA0-3A58-418B-8B0A-1978B7E04C31}" srcOrd="0" destOrd="0" presId="urn:microsoft.com/office/officeart/2005/8/layout/process4"/>
    <dgm:cxn modelId="{AB14D031-ED55-46D3-834F-AA6E767AA5A4}" type="presParOf" srcId="{DF321AA0-3A58-418B-8B0A-1978B7E04C31}" destId="{4A7F6E28-54F7-4C0E-82F0-FB2DD126BB9E}" srcOrd="0" destOrd="0" presId="urn:microsoft.com/office/officeart/2005/8/layout/process4"/>
    <dgm:cxn modelId="{A560DD78-7D45-44F8-905A-54D722DF6E03}" type="presParOf" srcId="{BC9D4017-66A1-4EC0-AEA0-8E3C6D3A9B5C}" destId="{6A498CF7-6E69-4481-9C45-B7FA9FC23C52}" srcOrd="1" destOrd="0" presId="urn:microsoft.com/office/officeart/2005/8/layout/process4"/>
    <dgm:cxn modelId="{E01F0019-1DC0-4ACD-86BB-B935A957B128}" type="presParOf" srcId="{BC9D4017-66A1-4EC0-AEA0-8E3C6D3A9B5C}" destId="{257E5994-B7BA-4C37-A67A-9439EADD1A2C}" srcOrd="2" destOrd="0" presId="urn:microsoft.com/office/officeart/2005/8/layout/process4"/>
    <dgm:cxn modelId="{66B6EF62-A7A4-43FB-B22F-44C875B9AC54}" type="presParOf" srcId="{257E5994-B7BA-4C37-A67A-9439EADD1A2C}" destId="{5B6714D4-4108-4AD2-ADDB-DAA3ADDAB641}" srcOrd="0" destOrd="0" presId="urn:microsoft.com/office/officeart/2005/8/layout/process4"/>
    <dgm:cxn modelId="{3DC77A01-4F6A-479E-9FC1-861B9DA21CE1}" type="presParOf" srcId="{BC9D4017-66A1-4EC0-AEA0-8E3C6D3A9B5C}" destId="{D39CE7A0-66DF-466D-8625-3BD17E56C4BB}" srcOrd="3" destOrd="0" presId="urn:microsoft.com/office/officeart/2005/8/layout/process4"/>
    <dgm:cxn modelId="{84B4BC28-2551-4BB4-9FB5-DD4D20F48997}" type="presParOf" srcId="{BC9D4017-66A1-4EC0-AEA0-8E3C6D3A9B5C}" destId="{A6211944-9B0F-406C-A5BB-4ABDAA52E6D1}" srcOrd="4" destOrd="0" presId="urn:microsoft.com/office/officeart/2005/8/layout/process4"/>
    <dgm:cxn modelId="{155F43C8-7A2A-4CA6-A585-574B74B17203}" type="presParOf" srcId="{A6211944-9B0F-406C-A5BB-4ABDAA52E6D1}" destId="{7B8A3238-4868-4A1C-9284-9128478283F6}" srcOrd="0" destOrd="0" presId="urn:microsoft.com/office/officeart/2005/8/layout/process4"/>
    <dgm:cxn modelId="{8DC69B91-3E57-4486-9C6E-818B6C13EEFE}" type="presParOf" srcId="{BC9D4017-66A1-4EC0-AEA0-8E3C6D3A9B5C}" destId="{8C6682D6-88F8-4B22-9644-423FAFD8058A}" srcOrd="5" destOrd="0" presId="urn:microsoft.com/office/officeart/2005/8/layout/process4"/>
    <dgm:cxn modelId="{01FBD5FE-0C69-4AA0-ABB0-BFF2DF637805}" type="presParOf" srcId="{BC9D4017-66A1-4EC0-AEA0-8E3C6D3A9B5C}" destId="{49070B17-33DD-4C58-A4E0-B0526C9C2EAC}" srcOrd="6" destOrd="0" presId="urn:microsoft.com/office/officeart/2005/8/layout/process4"/>
    <dgm:cxn modelId="{E0043848-E33B-4721-89FE-4FDBB61B0641}" type="presParOf" srcId="{49070B17-33DD-4C58-A4E0-B0526C9C2EAC}" destId="{6D8A9A3C-7780-446E-817D-6C446E0AD12F}" srcOrd="0" destOrd="0" presId="urn:microsoft.com/office/officeart/2005/8/layout/process4"/>
    <dgm:cxn modelId="{572BF782-8702-46E5-83FC-57C0A1D92FCA}" type="presParOf" srcId="{BC9D4017-66A1-4EC0-AEA0-8E3C6D3A9B5C}" destId="{837F88D9-1450-4BA9-9ED3-7DDF043EA820}" srcOrd="7" destOrd="0" presId="urn:microsoft.com/office/officeart/2005/8/layout/process4"/>
    <dgm:cxn modelId="{48E381B5-1EED-49D2-955E-13797332C1EF}" type="presParOf" srcId="{BC9D4017-66A1-4EC0-AEA0-8E3C6D3A9B5C}" destId="{55AEE3A3-932F-47E9-9D47-03A1A8B30AF4}" srcOrd="8" destOrd="0" presId="urn:microsoft.com/office/officeart/2005/8/layout/process4"/>
    <dgm:cxn modelId="{B5348FF2-6634-4593-B57A-9158C444CFB6}" type="presParOf" srcId="{55AEE3A3-932F-47E9-9D47-03A1A8B30AF4}" destId="{EC20EB17-EC17-42BA-98DD-9BCD997BFEB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F6E28-54F7-4C0E-82F0-FB2DD126BB9E}">
      <dsp:nvSpPr>
        <dsp:cNvPr id="0" name=""/>
        <dsp:cNvSpPr/>
      </dsp:nvSpPr>
      <dsp:spPr>
        <a:xfrm>
          <a:off x="0" y="4018989"/>
          <a:ext cx="7584230" cy="6593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                 Bedarfsorientierte Betreuung bei Bedarf anfordern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0" y="4018989"/>
        <a:ext cx="7584230" cy="659348"/>
      </dsp:txXfrm>
    </dsp:sp>
    <dsp:sp modelId="{5B6714D4-4108-4AD2-ADDB-DAA3ADDAB641}">
      <dsp:nvSpPr>
        <dsp:cNvPr id="0" name=""/>
        <dsp:cNvSpPr/>
      </dsp:nvSpPr>
      <dsp:spPr>
        <a:xfrm rot="10800000">
          <a:off x="0" y="3014801"/>
          <a:ext cx="7584230" cy="101407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                 Arbeitsschutz selbst im Salon umsetzen</a:t>
          </a:r>
          <a:endParaRPr lang="de-DE" sz="1600" b="1" kern="1200" dirty="0">
            <a:solidFill>
              <a:schemeClr val="tx1"/>
            </a:solidFill>
          </a:endParaRPr>
        </a:p>
      </dsp:txBody>
      <dsp:txXfrm rot="10800000">
        <a:off x="0" y="3014801"/>
        <a:ext cx="7584230" cy="658917"/>
      </dsp:txXfrm>
    </dsp:sp>
    <dsp:sp modelId="{7B8A3238-4868-4A1C-9284-9128478283F6}">
      <dsp:nvSpPr>
        <dsp:cNvPr id="0" name=""/>
        <dsp:cNvSpPr/>
      </dsp:nvSpPr>
      <dsp:spPr>
        <a:xfrm rot="10800000">
          <a:off x="0" y="2010613"/>
          <a:ext cx="7584230" cy="101407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                 Unternehmerschulung besuchen</a:t>
          </a:r>
          <a:endParaRPr lang="de-DE" sz="1600" b="1" kern="1200" dirty="0">
            <a:solidFill>
              <a:schemeClr val="tx1"/>
            </a:solidFill>
          </a:endParaRPr>
        </a:p>
      </dsp:txBody>
      <dsp:txXfrm rot="10800000">
        <a:off x="0" y="2010613"/>
        <a:ext cx="7584230" cy="658917"/>
      </dsp:txXfrm>
    </dsp:sp>
    <dsp:sp modelId="{6D8A9A3C-7780-446E-817D-6C446E0AD12F}">
      <dsp:nvSpPr>
        <dsp:cNvPr id="0" name=""/>
        <dsp:cNvSpPr/>
      </dsp:nvSpPr>
      <dsp:spPr>
        <a:xfrm rot="10800000">
          <a:off x="0" y="1006425"/>
          <a:ext cx="7584230" cy="101407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    Betreuungsvertrag beim Kooperationspartner abschließen</a:t>
          </a:r>
          <a:endParaRPr lang="de-DE" sz="1600" b="1" kern="1200" dirty="0">
            <a:solidFill>
              <a:schemeClr val="tx1"/>
            </a:solidFill>
          </a:endParaRPr>
        </a:p>
      </dsp:txBody>
      <dsp:txXfrm rot="10800000">
        <a:off x="0" y="1006425"/>
        <a:ext cx="7584230" cy="658917"/>
      </dsp:txXfrm>
    </dsp:sp>
    <dsp:sp modelId="{EC20EB17-EC17-42BA-98DD-9BCD997BFEB5}">
      <dsp:nvSpPr>
        <dsp:cNvPr id="0" name=""/>
        <dsp:cNvSpPr/>
      </dsp:nvSpPr>
      <dsp:spPr>
        <a:xfrm rot="10800000">
          <a:off x="0" y="2237"/>
          <a:ext cx="7584230" cy="101407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</a:rPr>
            <a:t>                 Kooperationspartner über die BGW suchen</a:t>
          </a:r>
          <a:endParaRPr lang="de-DE" sz="1600" b="1" kern="1200" dirty="0">
            <a:solidFill>
              <a:schemeClr val="tx1"/>
            </a:solidFill>
          </a:endParaRPr>
        </a:p>
      </dsp:txBody>
      <dsp:txXfrm rot="10800000">
        <a:off x="0" y="2237"/>
        <a:ext cx="7584230" cy="658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EAA17-4660-4F02-AF85-473B50F88180}" type="datetimeFigureOut">
              <a:rPr lang="de-DE" smtClean="0"/>
              <a:t>21.05.2015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C2BB3-8DAC-4B50-A90F-7BF59C324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17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4F81BD"/>
              </a:buClr>
            </a:pPr>
            <a:fld id="{C13D6B8A-D207-4F96-BF4D-CC613840FB23}" type="slidenum">
              <a:rPr lang="de-DE" smtClean="0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4F81BD"/>
              </a:buClr>
            </a:pPr>
            <a:fld id="{C13D6B8A-D207-4F96-BF4D-CC613840FB23}" type="slidenum">
              <a:rPr lang="de-DE" smtClean="0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4F81BD"/>
              </a:buClr>
            </a:pPr>
            <a:fld id="{C13D6B8A-D207-4F96-BF4D-CC613840FB23}" type="slidenum">
              <a:rPr lang="de-DE" smtClean="0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6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7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4F81BD"/>
              </a:buClr>
            </a:pPr>
            <a:fld id="{C13D6B8A-D207-4F96-BF4D-CC613840FB23}" type="slidenum">
              <a:rPr lang="de-DE" smtClean="0">
                <a:solidFill>
                  <a:prstClr val="black"/>
                </a:solidFill>
              </a:rPr>
              <a:pPr>
                <a:buClr>
                  <a:srgbClr val="4F81BD"/>
                </a:buClr>
              </a:pPr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endParaRPr lang="de-DE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rIns="252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00">
                <a:solidFill>
                  <a:srgbClr val="000000"/>
                </a:solidFill>
                <a:cs typeface="Arial" charset="0"/>
              </a:rPr>
              <a:t>www.bgw-online.de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596900"/>
            <a:ext cx="7848600" cy="10382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7700" y="1682750"/>
            <a:ext cx="7848600" cy="3617913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4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188913"/>
            <a:ext cx="9140825" cy="554513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endParaRPr lang="de-DE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rIns="252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00">
                <a:solidFill>
                  <a:srgbClr val="000000"/>
                </a:solidFill>
                <a:cs typeface="Arial" charset="0"/>
              </a:rPr>
              <a:t>www.bgw-online.de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596900"/>
            <a:ext cx="7848600" cy="10382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7700" y="1682751"/>
            <a:ext cx="7848600" cy="1062173"/>
          </a:xfrm>
        </p:spPr>
        <p:txBody>
          <a:bodyPr/>
          <a:lstStyle>
            <a:lvl1pPr>
              <a:defRPr b="1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16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>
                <a:tab pos="266700" algn="l"/>
              </a:tabLst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34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598488"/>
            <a:ext cx="7848600" cy="2901950"/>
          </a:xfrm>
        </p:spPr>
        <p:txBody>
          <a:bodyPr anchor="b" anchorCtr="0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81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4716463" y="1773238"/>
            <a:ext cx="3779837" cy="4103687"/>
          </a:xfr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684339"/>
            <a:ext cx="3779838" cy="3508858"/>
          </a:xfrm>
        </p:spPr>
        <p:txBody>
          <a:bodyPr/>
          <a:lstStyle>
            <a:lvl1pPr marL="0" indent="0">
              <a:tabLst>
                <a:tab pos="266700" algn="l"/>
              </a:tabLst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5229200"/>
            <a:ext cx="3779838" cy="681062"/>
          </a:xfrm>
        </p:spPr>
        <p:txBody>
          <a:bodyPr anchor="b" anchorCtr="0"/>
          <a:lstStyle>
            <a:lvl1pPr algn="r">
              <a:spcBef>
                <a:spcPts val="288"/>
              </a:spcBef>
              <a:defRPr sz="1500" b="1">
                <a:solidFill>
                  <a:schemeClr val="accent5"/>
                </a:solidFill>
              </a:defRPr>
            </a:lvl1pPr>
            <a:lvl2pPr marL="0" indent="0" algn="r">
              <a:spcBef>
                <a:spcPts val="288"/>
              </a:spcBef>
              <a:buNone/>
              <a:tabLst/>
              <a:defRPr sz="800" b="0"/>
            </a:lvl2pPr>
          </a:lstStyle>
          <a:p>
            <a:pPr lvl="0"/>
            <a:r>
              <a:rPr lang="de-DE" smtClean="0"/>
              <a:t>Bildunterschrift</a:t>
            </a:r>
          </a:p>
          <a:p>
            <a:pPr lvl="1"/>
            <a:r>
              <a:rPr lang="de-DE" smtClean="0"/>
              <a:t>Quellenangabe</a:t>
            </a:r>
          </a:p>
        </p:txBody>
      </p:sp>
    </p:spTree>
    <p:extLst>
      <p:ext uri="{BB962C8B-B14F-4D97-AF65-F5344CB8AC3E}">
        <p14:creationId xmlns:p14="http://schemas.microsoft.com/office/powerpoint/2010/main" val="418700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6463" y="1684339"/>
            <a:ext cx="3779838" cy="3508858"/>
          </a:xfrm>
        </p:spPr>
        <p:txBody>
          <a:bodyPr/>
          <a:lstStyle>
            <a:lvl1pPr marL="0" indent="0" algn="l">
              <a:tabLst>
                <a:tab pos="266700" algn="l"/>
              </a:tabLst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5229200"/>
            <a:ext cx="3779838" cy="681062"/>
          </a:xfrm>
        </p:spPr>
        <p:txBody>
          <a:bodyPr anchor="b" anchorCtr="0"/>
          <a:lstStyle>
            <a:lvl1pPr algn="l">
              <a:spcBef>
                <a:spcPts val="288"/>
              </a:spcBef>
              <a:defRPr sz="1500" b="1">
                <a:solidFill>
                  <a:schemeClr val="accent5"/>
                </a:solidFill>
              </a:defRPr>
            </a:lvl1pPr>
            <a:lvl2pPr marL="0" indent="0" algn="l">
              <a:spcBef>
                <a:spcPts val="288"/>
              </a:spcBef>
              <a:buNone/>
              <a:tabLst/>
              <a:defRPr sz="800" b="0"/>
            </a:lvl2pPr>
          </a:lstStyle>
          <a:p>
            <a:pPr lvl="0"/>
            <a:r>
              <a:rPr lang="de-DE" smtClean="0"/>
              <a:t>Bildunterschrift</a:t>
            </a:r>
          </a:p>
          <a:p>
            <a:pPr lvl="1"/>
            <a:r>
              <a:rPr lang="de-DE" smtClean="0"/>
              <a:t>Quellenangabe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1" y="1773238"/>
            <a:ext cx="4427537" cy="4103687"/>
          </a:xfr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7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647700" y="1773238"/>
            <a:ext cx="7848600" cy="4103687"/>
          </a:xfr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26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42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81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47700" y="598488"/>
            <a:ext cx="78486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47700" y="1684338"/>
            <a:ext cx="78486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endParaRPr lang="de-DE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rIns="648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800">
                <a:solidFill>
                  <a:srgbClr val="000000"/>
                </a:solidFill>
                <a:cs typeface="Arial" charset="0"/>
              </a:rPr>
              <a:t>www.bgw-online.de</a:t>
            </a:r>
          </a:p>
        </p:txBody>
      </p:sp>
      <p:pic>
        <p:nvPicPr>
          <p:cNvPr id="1030" name="Picture 17" descr="PPT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24738" y="6169025"/>
            <a:ext cx="1079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 rot="5400000">
            <a:off x="6869957" y="3734990"/>
            <a:ext cx="4140547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Meister-klasse!/Recht</a:t>
            </a:r>
            <a:r>
              <a:rPr lang="de-DE" sz="600" dirty="0" smtClean="0">
                <a:solidFill>
                  <a:srgbClr val="000000"/>
                </a:solidFill>
                <a:cs typeface="Arial" charset="0"/>
              </a:rPr>
              <a:t> –</a:t>
            </a:r>
            <a:r>
              <a:rPr lang="de-DE" sz="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KOM/</a:t>
            </a:r>
            <a:r>
              <a:rPr lang="de-DE" sz="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ProE</a:t>
            </a:r>
            <a:r>
              <a:rPr lang="de-DE" sz="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600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de-DE" sz="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05/2015</a:t>
            </a:r>
            <a:r>
              <a:rPr lang="de-DE" sz="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600" dirty="0">
                <a:solidFill>
                  <a:srgbClr val="000000"/>
                </a:solidFill>
                <a:cs typeface="Arial" charset="0"/>
              </a:rPr>
              <a:t>– Seite </a:t>
            </a:r>
            <a:fld id="{04DECB84-4D4C-4155-9DEB-7B0B3C0D8B08}" type="slidenum">
              <a:rPr lang="de-DE" sz="6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r>
              <a:rPr lang="de-DE" sz="600" dirty="0">
                <a:solidFill>
                  <a:srgbClr val="000000"/>
                </a:solidFill>
                <a:cs typeface="Arial" charset="0"/>
              </a:rPr>
              <a:t> von </a:t>
            </a:r>
            <a:r>
              <a:rPr lang="de-DE" sz="600" dirty="0" smtClean="0">
                <a:solidFill>
                  <a:srgbClr val="000000"/>
                </a:solidFill>
                <a:cs typeface="Arial" charset="0"/>
              </a:rPr>
              <a:t>9</a:t>
            </a:r>
            <a:endParaRPr lang="de-DE" sz="6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7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2"/>
        <a:buChar char="l"/>
        <a:tabLst>
          <a:tab pos="266700" algn="l"/>
        </a:tabLst>
        <a:defRPr sz="2000" b="1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5pPr>
      <a:lvl6pPr marL="15335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9907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4479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9051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 bwMode="auto">
          <a:xfrm>
            <a:off x="7261201" y="548680"/>
            <a:ext cx="1440160" cy="1440160"/>
          </a:xfrm>
          <a:prstGeom prst="ellipse">
            <a:avLst/>
          </a:prstGeom>
          <a:blipFill>
            <a:blip r:embed="rId2"/>
            <a:srcRect/>
            <a:stretch>
              <a:fillRect t="-11624" b="-32614"/>
            </a:stretch>
          </a:blip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520" y="2276872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FCA414"/>
                </a:solidFill>
                <a:effectLst>
                  <a:reflection stA="50000" endPos="50000" dist="5080" dir="5400000" sy="-100000" algn="bl" rotWithShape="0"/>
                </a:effectLst>
                <a:latin typeface="Arial Black"/>
                <a:cs typeface="Arial Black"/>
              </a:rPr>
              <a:t>MEISTER-klasse!</a:t>
            </a:r>
            <a:endParaRPr lang="de-DE" sz="7200" dirty="0">
              <a:solidFill>
                <a:srgbClr val="FCA414"/>
              </a:solidFill>
              <a:effectLst>
                <a:reflection stA="50000" endPos="50000" dist="5080" dir="5400000" sy="-100000" algn="bl" rotWithShape="0"/>
              </a:effectLst>
              <a:latin typeface="Arial Black"/>
              <a:cs typeface="Arial Black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gray">
          <a:xfrm>
            <a:off x="395808" y="3789040"/>
            <a:ext cx="78486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de-DE" dirty="0" smtClean="0"/>
              <a:t>Rechtliche Grundlagen und Arbeitgeberpflichten im Friseurhandwerk</a:t>
            </a:r>
            <a:endParaRPr lang="de-DE" dirty="0"/>
          </a:p>
        </p:txBody>
      </p:sp>
      <p:sp>
        <p:nvSpPr>
          <p:cNvPr id="10" name="Textfeld 4"/>
          <p:cNvSpPr txBox="1"/>
          <p:nvPr/>
        </p:nvSpPr>
        <p:spPr>
          <a:xfrm>
            <a:off x="287524" y="1637426"/>
            <a:ext cx="75608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3500" b="1" dirty="0" smtClean="0">
                <a:latin typeface="Arial" pitchFamily="34" charset="0"/>
                <a:cs typeface="Arial" pitchFamily="34" charset="0"/>
              </a:rPr>
              <a:t>Mehr Wissen im Arbeitsschutz</a:t>
            </a:r>
            <a:endParaRPr lang="de-DE" sz="3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Impressum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643845" y="1217003"/>
            <a:ext cx="3924300" cy="50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35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907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51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smtClean="0"/>
              <a:t>Rechtliche </a:t>
            </a:r>
            <a:r>
              <a:rPr lang="de-DE" sz="1600" b="1" dirty="0" smtClean="0"/>
              <a:t>Grundlagen </a:t>
            </a:r>
          </a:p>
          <a:p>
            <a:r>
              <a:rPr lang="de-DE" sz="1600" b="1" dirty="0" smtClean="0"/>
              <a:t>Arbeitgeberpflichten  </a:t>
            </a:r>
            <a:endParaRPr lang="de-DE" sz="1600" b="1" dirty="0"/>
          </a:p>
          <a:p>
            <a:r>
              <a:rPr lang="de-DE" sz="1600" dirty="0"/>
              <a:t>Stand 05/2015</a:t>
            </a:r>
            <a:br>
              <a:rPr lang="de-DE" sz="1600" dirty="0"/>
            </a:br>
            <a:r>
              <a:rPr lang="de-DE" sz="1600" dirty="0"/>
              <a:t>© 2015 Berufsgenossenschaft </a:t>
            </a:r>
          </a:p>
          <a:p>
            <a:r>
              <a:rPr lang="de-DE" sz="1600" dirty="0"/>
              <a:t>für Gesundheitsdienst und Wohlfahrtspflege (BGW)</a:t>
            </a:r>
          </a:p>
          <a:p>
            <a:pPr>
              <a:lnSpc>
                <a:spcPct val="50000"/>
              </a:lnSpc>
            </a:pPr>
            <a:endParaRPr lang="de-DE" sz="1600" kern="100" spc="-40" dirty="0"/>
          </a:p>
          <a:p>
            <a:r>
              <a:rPr lang="de-DE" sz="1600" b="1" dirty="0" smtClean="0"/>
              <a:t>Herausgeberin</a:t>
            </a:r>
            <a:endParaRPr lang="de-DE" sz="1600" b="1" dirty="0"/>
          </a:p>
          <a:p>
            <a:r>
              <a:rPr lang="de-DE" sz="1600" dirty="0"/>
              <a:t>Berufsgenossenschaft </a:t>
            </a:r>
          </a:p>
          <a:p>
            <a:r>
              <a:rPr lang="de-DE" sz="1600" dirty="0"/>
              <a:t>für Gesundheitsdienst und Wohlfahrtspflege (BGW)</a:t>
            </a:r>
            <a:br>
              <a:rPr lang="de-DE" sz="1600" dirty="0"/>
            </a:br>
            <a:r>
              <a:rPr lang="de-DE" sz="1600" dirty="0"/>
              <a:t>Hauptverwaltung</a:t>
            </a:r>
            <a:br>
              <a:rPr lang="de-DE" sz="1600" dirty="0"/>
            </a:br>
            <a:r>
              <a:rPr lang="de-DE" sz="1600" dirty="0"/>
              <a:t>Pappelallee 33/35/37</a:t>
            </a:r>
            <a:br>
              <a:rPr lang="de-DE" sz="1600" dirty="0"/>
            </a:br>
            <a:r>
              <a:rPr lang="de-DE" sz="1600" dirty="0"/>
              <a:t>22089 Hamburg</a:t>
            </a:r>
            <a:br>
              <a:rPr lang="de-DE" sz="1600" dirty="0"/>
            </a:br>
            <a:r>
              <a:rPr lang="de-DE" sz="1600" dirty="0"/>
              <a:t>Tel.: (040) 202 07 - 0</a:t>
            </a:r>
            <a:br>
              <a:rPr lang="de-DE" sz="1600" dirty="0"/>
            </a:br>
            <a:r>
              <a:rPr lang="de-DE" sz="1600" dirty="0"/>
              <a:t>Fax: (040) 202 07 - 24 95</a:t>
            </a:r>
            <a:br>
              <a:rPr lang="de-DE" sz="1600" dirty="0"/>
            </a:br>
            <a:r>
              <a:rPr lang="de-DE" sz="1600" dirty="0"/>
              <a:t>www.bgw-online.de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3936715" y="1159852"/>
            <a:ext cx="4478374" cy="504056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35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907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51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kern="100" spc="-40" dirty="0" smtClean="0"/>
              <a:t>Fachliche Beratung und Text</a:t>
            </a:r>
          </a:p>
          <a:p>
            <a:r>
              <a:rPr lang="de-DE" sz="1600" dirty="0" smtClean="0"/>
              <a:t>Gabriele Herter, Friseurmeisterin und Fachkraft für Arbeitssicherheit, </a:t>
            </a:r>
            <a:r>
              <a:rPr lang="de-DE" sz="1600" dirty="0" err="1" smtClean="0"/>
              <a:t>Pfullingen</a:t>
            </a:r>
            <a:r>
              <a:rPr lang="de-DE" sz="1600" dirty="0" smtClean="0"/>
              <a:t> </a:t>
            </a:r>
          </a:p>
          <a:p>
            <a:r>
              <a:rPr lang="de-DE" sz="1600" kern="100" spc="-40" dirty="0" smtClean="0"/>
              <a:t>Renate Korte, BGW-Präventionskoordination</a:t>
            </a:r>
          </a:p>
          <a:p>
            <a:r>
              <a:rPr lang="de-DE" sz="1600" kern="100" spc="-40" dirty="0" smtClean="0"/>
              <a:t>Stephanie Lux-Herberg, BGW-Produktentwicklung</a:t>
            </a:r>
          </a:p>
          <a:p>
            <a:r>
              <a:rPr lang="de-DE" sz="1600" dirty="0" smtClean="0"/>
              <a:t>Dr. Imke Barbara Peters, </a:t>
            </a:r>
            <a:r>
              <a:rPr lang="de-DE" sz="1600" dirty="0" err="1" smtClean="0"/>
              <a:t>OStR</a:t>
            </a:r>
            <a:r>
              <a:rPr lang="de-DE" sz="1600" dirty="0" smtClean="0"/>
              <a:t>’ im Berufsfeld Körperpflege, Essen</a:t>
            </a:r>
            <a:r>
              <a:rPr lang="de-DE" sz="1600" kern="100" spc="-40" dirty="0" smtClean="0"/>
              <a:t> </a:t>
            </a:r>
          </a:p>
          <a:p>
            <a:r>
              <a:rPr lang="de-DE" sz="1600" kern="100" spc="-40" dirty="0" smtClean="0"/>
              <a:t>Sabine </a:t>
            </a:r>
            <a:r>
              <a:rPr lang="de-DE" sz="1600" kern="100" spc="-40" dirty="0" err="1" smtClean="0"/>
              <a:t>Schoening</a:t>
            </a:r>
            <a:r>
              <a:rPr lang="de-DE" sz="1600" kern="100" spc="-40" dirty="0" smtClean="0"/>
              <a:t>, BGW-Grundlagen der Prävention und Rehabilitation</a:t>
            </a:r>
          </a:p>
          <a:p>
            <a:pPr>
              <a:lnSpc>
                <a:spcPct val="50000"/>
              </a:lnSpc>
            </a:pPr>
            <a:endParaRPr lang="de-DE" sz="1600" kern="100" spc="-40" dirty="0" smtClean="0"/>
          </a:p>
          <a:p>
            <a:r>
              <a:rPr lang="de-DE" sz="1600" b="1" kern="100" spc="-40" dirty="0" smtClean="0"/>
              <a:t>Redaktion</a:t>
            </a:r>
          </a:p>
          <a:p>
            <a:r>
              <a:rPr lang="de-DE" sz="1600" kern="100" spc="-40" dirty="0" smtClean="0"/>
              <a:t>Brigitte </a:t>
            </a:r>
            <a:r>
              <a:rPr lang="de-DE" sz="1600" kern="100" spc="-40" dirty="0" err="1" smtClean="0"/>
              <a:t>Löchelt</a:t>
            </a:r>
            <a:r>
              <a:rPr lang="de-DE" sz="1600" kern="100" spc="-40" dirty="0" smtClean="0"/>
              <a:t>, BGW-Kommunikation</a:t>
            </a:r>
          </a:p>
          <a:p>
            <a:r>
              <a:rPr lang="de-DE" sz="1600" kern="100" spc="-40" dirty="0" smtClean="0"/>
              <a:t>Stephanie Lux-Herberg, BGW-Produktentwicklung</a:t>
            </a:r>
          </a:p>
          <a:p>
            <a:pPr>
              <a:lnSpc>
                <a:spcPct val="50000"/>
              </a:lnSpc>
            </a:pPr>
            <a:endParaRPr lang="de-DE" sz="1600" kern="100" spc="-40" dirty="0" smtClean="0"/>
          </a:p>
          <a:p>
            <a:r>
              <a:rPr lang="de-DE" sz="1600" b="1" kern="100" spc="-40" dirty="0" smtClean="0"/>
              <a:t>Fotos</a:t>
            </a:r>
          </a:p>
          <a:p>
            <a:r>
              <a:rPr lang="de-DE" sz="1600" kern="100" spc="-40" dirty="0" smtClean="0"/>
              <a:t>BGW (Folie 3, 4, 7), </a:t>
            </a:r>
            <a:r>
              <a:rPr lang="de-DE" sz="1600" kern="100" spc="-40" dirty="0" err="1" smtClean="0"/>
              <a:t>fotolia</a:t>
            </a:r>
            <a:r>
              <a:rPr lang="de-DE" sz="1600" kern="100" spc="-40" dirty="0" smtClean="0"/>
              <a:t> (Folie 1, 2, 3, 5, 7, 9)</a:t>
            </a:r>
          </a:p>
          <a:p>
            <a:pPr>
              <a:lnSpc>
                <a:spcPct val="50000"/>
              </a:lnSpc>
            </a:pPr>
            <a:endParaRPr lang="de-DE" sz="1600" kern="100" spc="-40" dirty="0" smtClean="0"/>
          </a:p>
          <a:p>
            <a:r>
              <a:rPr lang="de-DE" sz="1600" b="1" kern="100" spc="-40" dirty="0" smtClean="0"/>
              <a:t>Gestaltung und Satz</a:t>
            </a:r>
          </a:p>
          <a:p>
            <a:r>
              <a:rPr lang="de-DE" sz="1600" kern="100" spc="-40" dirty="0" smtClean="0"/>
              <a:t>Creative Comp., Hamburg</a:t>
            </a:r>
          </a:p>
          <a:p>
            <a:endParaRPr lang="de-DE" sz="1600" kern="100" spc="-40" dirty="0" smtClean="0"/>
          </a:p>
          <a:p>
            <a:endParaRPr lang="de-DE" sz="1600" kern="100" spc="-40" dirty="0"/>
          </a:p>
        </p:txBody>
      </p:sp>
    </p:spTree>
    <p:extLst>
      <p:ext uri="{BB962C8B-B14F-4D97-AF65-F5344CB8AC3E}">
        <p14:creationId xmlns:p14="http://schemas.microsoft.com/office/powerpoint/2010/main" val="14062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04" y="2984088"/>
            <a:ext cx="6737425" cy="4490303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Arbeitsschutz ist Chefsache!</a:t>
            </a:r>
            <a:br>
              <a:rPr lang="de-DE" dirty="0" smtClean="0"/>
            </a:br>
            <a:r>
              <a:rPr lang="de-DE" sz="2000" b="0" dirty="0" smtClean="0"/>
              <a:t>Setzen Sie frühzeitig Schwerpunkte:</a:t>
            </a:r>
            <a:endParaRPr lang="de-DE" sz="2000" b="0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611188" y="3644949"/>
            <a:ext cx="1710512" cy="1080195"/>
          </a:xfrm>
          <a:prstGeom prst="wedgeEllipseCallout">
            <a:avLst>
              <a:gd name="adj1" fmla="val 90915"/>
              <a:gd name="adj2" fmla="val 1084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>
                <a:solidFill>
                  <a:srgbClr val="000000"/>
                </a:solidFill>
              </a:rPr>
              <a:t>g</a:t>
            </a:r>
            <a:r>
              <a:rPr lang="de-DE" sz="1200" b="1" dirty="0" smtClean="0">
                <a:solidFill>
                  <a:srgbClr val="000000"/>
                </a:solidFill>
              </a:rPr>
              <a:t>eeignete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 smtClean="0">
                <a:solidFill>
                  <a:srgbClr val="000000"/>
                </a:solidFill>
              </a:rPr>
              <a:t>Schutzhandschuhe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 smtClean="0">
                <a:solidFill>
                  <a:srgbClr val="000000"/>
                </a:solidFill>
              </a:rPr>
              <a:t>bereitstellen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881335" y="2242902"/>
            <a:ext cx="1726878" cy="955179"/>
          </a:xfrm>
          <a:prstGeom prst="wedgeEllipseCallout">
            <a:avLst>
              <a:gd name="adj1" fmla="val 67198"/>
              <a:gd name="adj2" fmla="val 10445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0"/>
              <a:buNone/>
              <a:defRPr/>
            </a:pPr>
            <a:r>
              <a:rPr lang="de-DE" sz="1200" b="1" dirty="0">
                <a:solidFill>
                  <a:srgbClr val="000000"/>
                </a:solidFill>
                <a:ea typeface="ＭＳ Ｐゴシック" charset="0"/>
              </a:rPr>
              <a:t>Arbeitsschutz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0"/>
              <a:buNone/>
              <a:defRPr/>
            </a:pPr>
            <a:r>
              <a:rPr lang="de-DE" sz="1200" b="1" dirty="0">
                <a:solidFill>
                  <a:srgbClr val="000000"/>
                </a:solidFill>
                <a:ea typeface="ＭＳ Ｐゴシック" charset="0"/>
              </a:rPr>
              <a:t>organisieren</a:t>
            </a:r>
            <a:endParaRPr lang="de-DE" sz="1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043608" y="5085184"/>
            <a:ext cx="1564605" cy="972244"/>
          </a:xfrm>
          <a:prstGeom prst="wedgeEllipseCallout">
            <a:avLst>
              <a:gd name="adj1" fmla="val 64211"/>
              <a:gd name="adj2" fmla="val -546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>
                <a:solidFill>
                  <a:srgbClr val="000000"/>
                </a:solidFill>
              </a:rPr>
              <a:t>Team beteiligen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2699792" y="1880394"/>
            <a:ext cx="1656755" cy="900534"/>
          </a:xfrm>
          <a:prstGeom prst="wedgeEllipseCallout">
            <a:avLst>
              <a:gd name="adj1" fmla="val 26213"/>
              <a:gd name="adj2" fmla="val 10062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 smtClean="0">
                <a:solidFill>
                  <a:srgbClr val="000000"/>
                </a:solidFill>
              </a:rPr>
              <a:t>Gefährdungs-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 err="1" smtClean="0">
                <a:solidFill>
                  <a:srgbClr val="000000"/>
                </a:solidFill>
              </a:rPr>
              <a:t>beurteilung</a:t>
            </a:r>
            <a:r>
              <a:rPr lang="de-DE" sz="1200" b="1" dirty="0" smtClean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 smtClean="0">
                <a:solidFill>
                  <a:srgbClr val="000000"/>
                </a:solidFill>
              </a:rPr>
              <a:t>durchführen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4539010" y="1664668"/>
            <a:ext cx="1727621" cy="900236"/>
          </a:xfrm>
          <a:prstGeom prst="wedgeEllipseCallout">
            <a:avLst>
              <a:gd name="adj1" fmla="val -38653"/>
              <a:gd name="adj2" fmla="val 1144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>
                <a:solidFill>
                  <a:srgbClr val="000000"/>
                </a:solidFill>
              </a:rPr>
              <a:t>Arbeitsschutz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>
                <a:solidFill>
                  <a:srgbClr val="000000"/>
                </a:solidFill>
              </a:rPr>
              <a:t>verantwortlich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>
                <a:solidFill>
                  <a:srgbClr val="000000"/>
                </a:solidFill>
              </a:rPr>
              <a:t>gestalten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6588224" y="3399618"/>
            <a:ext cx="1584176" cy="936202"/>
          </a:xfrm>
          <a:prstGeom prst="wedgeEllipseCallout">
            <a:avLst>
              <a:gd name="adj1" fmla="val -89551"/>
              <a:gd name="adj2" fmla="val 4073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 smtClean="0">
                <a:solidFill>
                  <a:srgbClr val="000000"/>
                </a:solidFill>
              </a:rPr>
              <a:t>Beschäftigte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 smtClean="0">
                <a:solidFill>
                  <a:srgbClr val="000000"/>
                </a:solidFill>
              </a:rPr>
              <a:t>unterweisen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6150199" y="4634483"/>
            <a:ext cx="1843310" cy="936823"/>
          </a:xfrm>
          <a:prstGeom prst="wedgeEllipseCallout">
            <a:avLst>
              <a:gd name="adj1" fmla="val -66609"/>
              <a:gd name="adj2" fmla="val -4791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>
                <a:solidFill>
                  <a:srgbClr val="000000"/>
                </a:solidFill>
              </a:rPr>
              <a:t>für sichere Geräte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 smtClean="0">
                <a:solidFill>
                  <a:srgbClr val="000000"/>
                </a:solidFill>
              </a:rPr>
              <a:t>sorgen</a:t>
            </a:r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gray">
          <a:xfrm>
            <a:off x="6266631" y="2132856"/>
            <a:ext cx="1726878" cy="1008112"/>
          </a:xfrm>
          <a:prstGeom prst="wedgeEllipseCallout">
            <a:avLst>
              <a:gd name="adj1" fmla="val -74413"/>
              <a:gd name="adj2" fmla="val 6187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 smtClean="0">
                <a:solidFill>
                  <a:srgbClr val="000000"/>
                </a:solidFill>
              </a:rPr>
              <a:t>gutes </a:t>
            </a:r>
            <a:r>
              <a:rPr lang="de-DE" sz="1200" b="1" dirty="0">
                <a:solidFill>
                  <a:srgbClr val="000000"/>
                </a:solidFill>
              </a:rPr>
              <a:t>Team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  <a:defRPr/>
            </a:pPr>
            <a:r>
              <a:rPr lang="de-DE" sz="1200" b="1" dirty="0">
                <a:solidFill>
                  <a:srgbClr val="000000"/>
                </a:solidFill>
              </a:rPr>
              <a:t>zusammenstellen</a:t>
            </a:r>
            <a:endParaRPr lang="de-D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711493" y="2420888"/>
            <a:ext cx="3868458" cy="30963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 algn="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1600" b="1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Gefährdungsbeurteilung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3" y="2438139"/>
            <a:ext cx="3843591" cy="307487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106">
            <a:off x="5539954" y="1468360"/>
            <a:ext cx="3005135" cy="425264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565430" y="980728"/>
            <a:ext cx="5399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2000" dirty="0">
                <a:solidFill>
                  <a:srgbClr val="000000"/>
                </a:solidFill>
                <a:cs typeface="Arial" charset="0"/>
              </a:rPr>
              <a:t>Gefahren frühzeitig erkennen und </a:t>
            </a:r>
            <a:r>
              <a:rPr lang="de-DE" sz="2000" dirty="0" smtClean="0">
                <a:solidFill>
                  <a:srgbClr val="000000"/>
                </a:solidFill>
                <a:cs typeface="Arial" charset="0"/>
              </a:rPr>
              <a:t>handeln!</a:t>
            </a:r>
            <a:endParaRPr lang="de-DE" sz="2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2411712" y="1718772"/>
            <a:ext cx="6084588" cy="11701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 algn="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1600" b="1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411712" y="3158964"/>
            <a:ext cx="6084588" cy="12601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1600" b="1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411712" y="4689168"/>
            <a:ext cx="6084588" cy="1188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1600" b="1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itel 5"/>
          <p:cNvSpPr>
            <a:spLocks noGrp="1"/>
          </p:cNvSpPr>
          <p:nvPr>
            <p:ph type="title"/>
          </p:nvPr>
        </p:nvSpPr>
        <p:spPr>
          <a:xfrm>
            <a:off x="647700" y="598488"/>
            <a:ext cx="7848600" cy="850259"/>
          </a:xfrm>
          <a:solidFill>
            <a:schemeClr val="bg1"/>
          </a:solidFill>
        </p:spPr>
        <p:txBody>
          <a:bodyPr/>
          <a:lstStyle/>
          <a:p>
            <a:r>
              <a:rPr lang="de-DE" dirty="0"/>
              <a:t>Effektive Schutzmaßnahmen etablieren</a:t>
            </a:r>
            <a:br>
              <a:rPr lang="de-DE" dirty="0"/>
            </a:br>
            <a:endParaRPr lang="de-DE" sz="2000" b="0" dirty="0"/>
          </a:p>
        </p:txBody>
      </p:sp>
      <p:sp>
        <p:nvSpPr>
          <p:cNvPr id="16" name="Rechteck 15"/>
          <p:cNvSpPr/>
          <p:nvPr/>
        </p:nvSpPr>
        <p:spPr bwMode="auto">
          <a:xfrm>
            <a:off x="521460" y="1629123"/>
            <a:ext cx="1443017" cy="3596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T</a:t>
            </a:r>
            <a:r>
              <a:rPr lang="de-DE" sz="2000" dirty="0">
                <a:solidFill>
                  <a:srgbClr val="000000"/>
                </a:solidFill>
                <a:ea typeface="Arial" charset="0"/>
                <a:cs typeface="Arial" charset="0"/>
              </a:rPr>
              <a:t>echnik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521460" y="3068952"/>
            <a:ext cx="1650302" cy="3596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O</a:t>
            </a:r>
            <a:r>
              <a:rPr lang="de-DE" sz="2000" dirty="0">
                <a:solidFill>
                  <a:srgbClr val="000000"/>
                </a:solidFill>
                <a:ea typeface="Arial" charset="0"/>
                <a:cs typeface="Arial" charset="0"/>
              </a:rPr>
              <a:t>rganisation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521460" y="4599156"/>
            <a:ext cx="1562912" cy="3596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P</a:t>
            </a:r>
            <a:r>
              <a:rPr lang="de-DE" sz="2000" dirty="0">
                <a:solidFill>
                  <a:srgbClr val="000000"/>
                </a:solidFill>
                <a:ea typeface="Arial" charset="0"/>
                <a:cs typeface="Arial" charset="0"/>
              </a:rPr>
              <a:t>erson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809">
            <a:off x="604535" y="2002684"/>
            <a:ext cx="518526" cy="86903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536">
            <a:off x="575044" y="3430570"/>
            <a:ext cx="580948" cy="97365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0" y="4938719"/>
            <a:ext cx="559796" cy="93820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03" y="3164948"/>
            <a:ext cx="1207689" cy="12541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" r="-259" b="131"/>
          <a:stretch/>
        </p:blipFill>
        <p:spPr>
          <a:xfrm>
            <a:off x="2550704" y="1729111"/>
            <a:ext cx="1207688" cy="115981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03" y="4695045"/>
            <a:ext cx="1207689" cy="118222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1781628" y="3429000"/>
            <a:ext cx="90012" cy="990132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endParaRPr lang="de-DE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580" y="3519012"/>
            <a:ext cx="785963" cy="7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Mond 24"/>
          <p:cNvSpPr/>
          <p:nvPr/>
        </p:nvSpPr>
        <p:spPr bwMode="auto">
          <a:xfrm flipH="1">
            <a:off x="1691616" y="1988524"/>
            <a:ext cx="249373" cy="918288"/>
          </a:xfrm>
          <a:custGeom>
            <a:avLst/>
            <a:gdLst>
              <a:gd name="connsiteX0" fmla="*/ 180024 w 180024"/>
              <a:gd name="connsiteY0" fmla="*/ 917721 h 917721"/>
              <a:gd name="connsiteX1" fmla="*/ 0 w 180024"/>
              <a:gd name="connsiteY1" fmla="*/ 458860 h 917721"/>
              <a:gd name="connsiteX2" fmla="*/ 180024 w 180024"/>
              <a:gd name="connsiteY2" fmla="*/ -1 h 917721"/>
              <a:gd name="connsiteX3" fmla="*/ 90012 w 180024"/>
              <a:gd name="connsiteY3" fmla="*/ 458860 h 917721"/>
              <a:gd name="connsiteX4" fmla="*/ 180024 w 180024"/>
              <a:gd name="connsiteY4" fmla="*/ 917721 h 917721"/>
              <a:gd name="connsiteX0" fmla="*/ 249035 w 249035"/>
              <a:gd name="connsiteY0" fmla="*/ 917722 h 917722"/>
              <a:gd name="connsiteX1" fmla="*/ 0 w 249035"/>
              <a:gd name="connsiteY1" fmla="*/ 458861 h 917722"/>
              <a:gd name="connsiteX2" fmla="*/ 249035 w 249035"/>
              <a:gd name="connsiteY2" fmla="*/ 0 h 917722"/>
              <a:gd name="connsiteX3" fmla="*/ 159023 w 249035"/>
              <a:gd name="connsiteY3" fmla="*/ 458861 h 917722"/>
              <a:gd name="connsiteX4" fmla="*/ 249035 w 249035"/>
              <a:gd name="connsiteY4" fmla="*/ 917722 h 917722"/>
              <a:gd name="connsiteX0" fmla="*/ 249035 w 249035"/>
              <a:gd name="connsiteY0" fmla="*/ 917722 h 917722"/>
              <a:gd name="connsiteX1" fmla="*/ 0 w 249035"/>
              <a:gd name="connsiteY1" fmla="*/ 458861 h 917722"/>
              <a:gd name="connsiteX2" fmla="*/ 249035 w 249035"/>
              <a:gd name="connsiteY2" fmla="*/ 0 h 917722"/>
              <a:gd name="connsiteX3" fmla="*/ 90011 w 249035"/>
              <a:gd name="connsiteY3" fmla="*/ 458861 h 917722"/>
              <a:gd name="connsiteX4" fmla="*/ 249035 w 249035"/>
              <a:gd name="connsiteY4" fmla="*/ 917722 h 917722"/>
              <a:gd name="connsiteX0" fmla="*/ 249035 w 249035"/>
              <a:gd name="connsiteY0" fmla="*/ 917722 h 917722"/>
              <a:gd name="connsiteX1" fmla="*/ 0 w 249035"/>
              <a:gd name="connsiteY1" fmla="*/ 458861 h 917722"/>
              <a:gd name="connsiteX2" fmla="*/ 249035 w 249035"/>
              <a:gd name="connsiteY2" fmla="*/ 0 h 917722"/>
              <a:gd name="connsiteX3" fmla="*/ 90011 w 249035"/>
              <a:gd name="connsiteY3" fmla="*/ 458861 h 917722"/>
              <a:gd name="connsiteX4" fmla="*/ 249035 w 249035"/>
              <a:gd name="connsiteY4" fmla="*/ 917722 h 917722"/>
              <a:gd name="connsiteX0" fmla="*/ 249035 w 249035"/>
              <a:gd name="connsiteY0" fmla="*/ 917722 h 917722"/>
              <a:gd name="connsiteX1" fmla="*/ 0 w 249035"/>
              <a:gd name="connsiteY1" fmla="*/ 458861 h 917722"/>
              <a:gd name="connsiteX2" fmla="*/ 249035 w 249035"/>
              <a:gd name="connsiteY2" fmla="*/ 0 h 917722"/>
              <a:gd name="connsiteX3" fmla="*/ 90011 w 249035"/>
              <a:gd name="connsiteY3" fmla="*/ 458861 h 917722"/>
              <a:gd name="connsiteX4" fmla="*/ 249035 w 249035"/>
              <a:gd name="connsiteY4" fmla="*/ 917722 h 917722"/>
              <a:gd name="connsiteX0" fmla="*/ 249373 w 249373"/>
              <a:gd name="connsiteY0" fmla="*/ 918005 h 918288"/>
              <a:gd name="connsiteX1" fmla="*/ 338 w 249373"/>
              <a:gd name="connsiteY1" fmla="*/ 459144 h 918288"/>
              <a:gd name="connsiteX2" fmla="*/ 249373 w 249373"/>
              <a:gd name="connsiteY2" fmla="*/ 283 h 918288"/>
              <a:gd name="connsiteX3" fmla="*/ 90349 w 249373"/>
              <a:gd name="connsiteY3" fmla="*/ 459144 h 918288"/>
              <a:gd name="connsiteX4" fmla="*/ 249373 w 249373"/>
              <a:gd name="connsiteY4" fmla="*/ 918005 h 918288"/>
              <a:gd name="connsiteX0" fmla="*/ 249373 w 249373"/>
              <a:gd name="connsiteY0" fmla="*/ 918005 h 918288"/>
              <a:gd name="connsiteX1" fmla="*/ 338 w 249373"/>
              <a:gd name="connsiteY1" fmla="*/ 459144 h 918288"/>
              <a:gd name="connsiteX2" fmla="*/ 249373 w 249373"/>
              <a:gd name="connsiteY2" fmla="*/ 283 h 918288"/>
              <a:gd name="connsiteX3" fmla="*/ 90349 w 249373"/>
              <a:gd name="connsiteY3" fmla="*/ 459144 h 918288"/>
              <a:gd name="connsiteX4" fmla="*/ 249373 w 249373"/>
              <a:gd name="connsiteY4" fmla="*/ 918005 h 9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" h="918288">
                <a:moveTo>
                  <a:pt x="249373" y="918005"/>
                </a:moveTo>
                <a:cubicBezTo>
                  <a:pt x="149948" y="918005"/>
                  <a:pt x="-8288" y="945479"/>
                  <a:pt x="338" y="459144"/>
                </a:cubicBezTo>
                <a:cubicBezTo>
                  <a:pt x="8964" y="-27191"/>
                  <a:pt x="149948" y="283"/>
                  <a:pt x="249373" y="283"/>
                </a:cubicBezTo>
                <a:cubicBezTo>
                  <a:pt x="192709" y="108605"/>
                  <a:pt x="90349" y="-14691"/>
                  <a:pt x="90349" y="459144"/>
                </a:cubicBezTo>
                <a:cubicBezTo>
                  <a:pt x="90349" y="932979"/>
                  <a:pt x="192709" y="809682"/>
                  <a:pt x="249373" y="918005"/>
                </a:cubicBezTo>
                <a:close/>
              </a:path>
            </a:pathLst>
          </a:custGeom>
          <a:solidFill>
            <a:schemeClr val="accent4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endParaRPr lang="de-DE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4" name="Mond 24"/>
          <p:cNvSpPr/>
          <p:nvPr/>
        </p:nvSpPr>
        <p:spPr bwMode="auto">
          <a:xfrm>
            <a:off x="1691616" y="4958637"/>
            <a:ext cx="249373" cy="918288"/>
          </a:xfrm>
          <a:custGeom>
            <a:avLst/>
            <a:gdLst>
              <a:gd name="connsiteX0" fmla="*/ 180024 w 180024"/>
              <a:gd name="connsiteY0" fmla="*/ 917721 h 917721"/>
              <a:gd name="connsiteX1" fmla="*/ 0 w 180024"/>
              <a:gd name="connsiteY1" fmla="*/ 458860 h 917721"/>
              <a:gd name="connsiteX2" fmla="*/ 180024 w 180024"/>
              <a:gd name="connsiteY2" fmla="*/ -1 h 917721"/>
              <a:gd name="connsiteX3" fmla="*/ 90012 w 180024"/>
              <a:gd name="connsiteY3" fmla="*/ 458860 h 917721"/>
              <a:gd name="connsiteX4" fmla="*/ 180024 w 180024"/>
              <a:gd name="connsiteY4" fmla="*/ 917721 h 917721"/>
              <a:gd name="connsiteX0" fmla="*/ 249035 w 249035"/>
              <a:gd name="connsiteY0" fmla="*/ 917722 h 917722"/>
              <a:gd name="connsiteX1" fmla="*/ 0 w 249035"/>
              <a:gd name="connsiteY1" fmla="*/ 458861 h 917722"/>
              <a:gd name="connsiteX2" fmla="*/ 249035 w 249035"/>
              <a:gd name="connsiteY2" fmla="*/ 0 h 917722"/>
              <a:gd name="connsiteX3" fmla="*/ 159023 w 249035"/>
              <a:gd name="connsiteY3" fmla="*/ 458861 h 917722"/>
              <a:gd name="connsiteX4" fmla="*/ 249035 w 249035"/>
              <a:gd name="connsiteY4" fmla="*/ 917722 h 917722"/>
              <a:gd name="connsiteX0" fmla="*/ 249035 w 249035"/>
              <a:gd name="connsiteY0" fmla="*/ 917722 h 917722"/>
              <a:gd name="connsiteX1" fmla="*/ 0 w 249035"/>
              <a:gd name="connsiteY1" fmla="*/ 458861 h 917722"/>
              <a:gd name="connsiteX2" fmla="*/ 249035 w 249035"/>
              <a:gd name="connsiteY2" fmla="*/ 0 h 917722"/>
              <a:gd name="connsiteX3" fmla="*/ 90011 w 249035"/>
              <a:gd name="connsiteY3" fmla="*/ 458861 h 917722"/>
              <a:gd name="connsiteX4" fmla="*/ 249035 w 249035"/>
              <a:gd name="connsiteY4" fmla="*/ 917722 h 917722"/>
              <a:gd name="connsiteX0" fmla="*/ 249035 w 249035"/>
              <a:gd name="connsiteY0" fmla="*/ 917722 h 917722"/>
              <a:gd name="connsiteX1" fmla="*/ 0 w 249035"/>
              <a:gd name="connsiteY1" fmla="*/ 458861 h 917722"/>
              <a:gd name="connsiteX2" fmla="*/ 249035 w 249035"/>
              <a:gd name="connsiteY2" fmla="*/ 0 h 917722"/>
              <a:gd name="connsiteX3" fmla="*/ 90011 w 249035"/>
              <a:gd name="connsiteY3" fmla="*/ 458861 h 917722"/>
              <a:gd name="connsiteX4" fmla="*/ 249035 w 249035"/>
              <a:gd name="connsiteY4" fmla="*/ 917722 h 917722"/>
              <a:gd name="connsiteX0" fmla="*/ 249035 w 249035"/>
              <a:gd name="connsiteY0" fmla="*/ 917722 h 917722"/>
              <a:gd name="connsiteX1" fmla="*/ 0 w 249035"/>
              <a:gd name="connsiteY1" fmla="*/ 458861 h 917722"/>
              <a:gd name="connsiteX2" fmla="*/ 249035 w 249035"/>
              <a:gd name="connsiteY2" fmla="*/ 0 h 917722"/>
              <a:gd name="connsiteX3" fmla="*/ 90011 w 249035"/>
              <a:gd name="connsiteY3" fmla="*/ 458861 h 917722"/>
              <a:gd name="connsiteX4" fmla="*/ 249035 w 249035"/>
              <a:gd name="connsiteY4" fmla="*/ 917722 h 917722"/>
              <a:gd name="connsiteX0" fmla="*/ 249373 w 249373"/>
              <a:gd name="connsiteY0" fmla="*/ 918005 h 918288"/>
              <a:gd name="connsiteX1" fmla="*/ 338 w 249373"/>
              <a:gd name="connsiteY1" fmla="*/ 459144 h 918288"/>
              <a:gd name="connsiteX2" fmla="*/ 249373 w 249373"/>
              <a:gd name="connsiteY2" fmla="*/ 283 h 918288"/>
              <a:gd name="connsiteX3" fmla="*/ 90349 w 249373"/>
              <a:gd name="connsiteY3" fmla="*/ 459144 h 918288"/>
              <a:gd name="connsiteX4" fmla="*/ 249373 w 249373"/>
              <a:gd name="connsiteY4" fmla="*/ 918005 h 918288"/>
              <a:gd name="connsiteX0" fmla="*/ 249373 w 249373"/>
              <a:gd name="connsiteY0" fmla="*/ 918005 h 918288"/>
              <a:gd name="connsiteX1" fmla="*/ 338 w 249373"/>
              <a:gd name="connsiteY1" fmla="*/ 459144 h 918288"/>
              <a:gd name="connsiteX2" fmla="*/ 249373 w 249373"/>
              <a:gd name="connsiteY2" fmla="*/ 283 h 918288"/>
              <a:gd name="connsiteX3" fmla="*/ 90349 w 249373"/>
              <a:gd name="connsiteY3" fmla="*/ 459144 h 918288"/>
              <a:gd name="connsiteX4" fmla="*/ 249373 w 249373"/>
              <a:gd name="connsiteY4" fmla="*/ 918005 h 9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73" h="918288">
                <a:moveTo>
                  <a:pt x="249373" y="918005"/>
                </a:moveTo>
                <a:cubicBezTo>
                  <a:pt x="149948" y="918005"/>
                  <a:pt x="-8288" y="945479"/>
                  <a:pt x="338" y="459144"/>
                </a:cubicBezTo>
                <a:cubicBezTo>
                  <a:pt x="8964" y="-27191"/>
                  <a:pt x="149948" y="283"/>
                  <a:pt x="249373" y="283"/>
                </a:cubicBezTo>
                <a:cubicBezTo>
                  <a:pt x="192709" y="108605"/>
                  <a:pt x="90349" y="-14691"/>
                  <a:pt x="90349" y="459144"/>
                </a:cubicBezTo>
                <a:cubicBezTo>
                  <a:pt x="90349" y="932979"/>
                  <a:pt x="192709" y="809682"/>
                  <a:pt x="249373" y="918005"/>
                </a:cubicBezTo>
                <a:close/>
              </a:path>
            </a:pathLst>
          </a:custGeom>
          <a:solidFill>
            <a:schemeClr val="accent4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endParaRPr lang="de-DE" sz="20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88369" y="1861757"/>
            <a:ext cx="4486999" cy="9048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5600" lvl="1" indent="-355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ea typeface="Arial" charset="0"/>
              </a:rPr>
              <a:t>Für intakte elektrische Geräte sorgen</a:t>
            </a:r>
          </a:p>
          <a:p>
            <a:pPr marL="355600" lvl="1" indent="-355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ea typeface="Arial" charset="0"/>
              </a:rPr>
              <a:t>Die Arbeitsplätze ergonomisch gestalten</a:t>
            </a:r>
          </a:p>
          <a:p>
            <a:pPr marL="355600" lvl="1" indent="-355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ea typeface="Arial" charset="0"/>
              </a:rPr>
              <a:t>…</a:t>
            </a:r>
          </a:p>
        </p:txBody>
      </p:sp>
      <p:sp>
        <p:nvSpPr>
          <p:cNvPr id="10" name="Rechteck 9"/>
          <p:cNvSpPr/>
          <p:nvPr/>
        </p:nvSpPr>
        <p:spPr>
          <a:xfrm>
            <a:off x="3788369" y="3336616"/>
            <a:ext cx="4572000" cy="9048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55600" lvl="1" indent="-355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ea typeface="Arial" charset="0"/>
              </a:rPr>
              <a:t>Arbeitsabläufe im Team planen</a:t>
            </a:r>
          </a:p>
          <a:p>
            <a:pPr marL="355600" lvl="1" indent="-355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ea typeface="Arial" charset="0"/>
              </a:rPr>
              <a:t>Arbeitszeiten, Pausen einhalten</a:t>
            </a:r>
          </a:p>
          <a:p>
            <a:pPr marL="355600" lvl="1" indent="-355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ea typeface="Arial" charset="0"/>
              </a:rPr>
              <a:t>…</a:t>
            </a:r>
          </a:p>
        </p:txBody>
      </p:sp>
      <p:sp>
        <p:nvSpPr>
          <p:cNvPr id="12" name="Rechteck 11"/>
          <p:cNvSpPr/>
          <p:nvPr/>
        </p:nvSpPr>
        <p:spPr>
          <a:xfrm>
            <a:off x="3758393" y="4875375"/>
            <a:ext cx="4572000" cy="9048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55600" lvl="1" indent="-355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ea typeface="Arial" charset="0"/>
                <a:cs typeface="Arial" charset="0"/>
              </a:rPr>
              <a:t>Passende Schutzhandschuhe tragen </a:t>
            </a:r>
          </a:p>
          <a:p>
            <a:pPr marL="355600" lvl="1" indent="-355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ea typeface="Arial" charset="0"/>
              </a:rPr>
              <a:t>Mitarbeiter regelmäßig unterweisen</a:t>
            </a:r>
          </a:p>
          <a:p>
            <a:pPr marL="355600" lvl="1" indent="-355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ea typeface="Arial" charset="0"/>
              </a:rPr>
              <a:t>…</a:t>
            </a:r>
            <a:endParaRPr lang="de-DE" sz="1600" b="1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65430" y="980728"/>
            <a:ext cx="5399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Das Team schützen ist TOP:  </a:t>
            </a:r>
          </a:p>
        </p:txBody>
      </p:sp>
    </p:spTree>
    <p:extLst>
      <p:ext uri="{BB962C8B-B14F-4D97-AF65-F5344CB8AC3E}">
        <p14:creationId xmlns:p14="http://schemas.microsoft.com/office/powerpoint/2010/main" val="245521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25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22" grpId="0" animBg="1"/>
      <p:bldP spid="23" grpId="0" animBg="1"/>
      <p:bldP spid="11" grpId="0" animBg="1"/>
      <p:bldP spid="25" grpId="0" animBg="1"/>
      <p:bldP spid="24" grpId="0" animBg="1"/>
      <p:bldP spid="8" grpId="0"/>
      <p:bldP spid="10" grpId="0"/>
      <p:bldP spid="1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kann Sie beim Arbeits- und Gesundheitsschutz unterstützen?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20990" y="4329833"/>
            <a:ext cx="2070560" cy="125945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600" b="1" spc="-50" dirty="0">
                <a:solidFill>
                  <a:srgbClr val="000000"/>
                </a:solidFill>
                <a:cs typeface="Arial" charset="0"/>
              </a:rPr>
              <a:t>Fachkraft für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600" b="1" spc="-50" dirty="0">
                <a:solidFill>
                  <a:srgbClr val="000000"/>
                </a:solidFill>
                <a:cs typeface="Arial" charset="0"/>
              </a:rPr>
              <a:t>Arbeitssicherheit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670823" y="2352739"/>
            <a:ext cx="2088000" cy="1268626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endParaRPr lang="de-DE" sz="400" b="1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600" b="1" dirty="0" smtClean="0">
                <a:solidFill>
                  <a:srgbClr val="000000"/>
                </a:solidFill>
                <a:cs typeface="Arial" charset="0"/>
              </a:rPr>
              <a:t>Betriebsärztin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endParaRPr lang="de-DE" sz="5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84603" y="4347851"/>
            <a:ext cx="2088000" cy="1260000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endParaRPr lang="de-DE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600" b="1" dirty="0" smtClean="0">
                <a:solidFill>
                  <a:srgbClr val="000000"/>
                </a:solidFill>
                <a:cs typeface="Arial" charset="0"/>
              </a:rPr>
              <a:t>Ihr Team</a:t>
            </a:r>
          </a:p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endParaRPr lang="de-DE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0990" y="2355707"/>
            <a:ext cx="2088000" cy="126000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endParaRPr lang="de-DE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600" b="1" dirty="0" smtClean="0">
                <a:solidFill>
                  <a:srgbClr val="000000"/>
                </a:solidFill>
                <a:cs typeface="Arial" charset="0"/>
              </a:rPr>
              <a:t>Unternehmer</a:t>
            </a:r>
            <a:endParaRPr lang="de-DE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endParaRPr lang="de-DE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2807848" y="2136920"/>
            <a:ext cx="1876917" cy="2236193"/>
          </a:xfrm>
          <a:custGeom>
            <a:avLst/>
            <a:gdLst>
              <a:gd name="T0" fmla="*/ 1956 w 2151"/>
              <a:gd name="T1" fmla="*/ 861 h 2586"/>
              <a:gd name="T2" fmla="*/ 2010 w 2151"/>
              <a:gd name="T3" fmla="*/ 884 h 2586"/>
              <a:gd name="T4" fmla="*/ 2054 w 2151"/>
              <a:gd name="T5" fmla="*/ 931 h 2586"/>
              <a:gd name="T6" fmla="*/ 2075 w 2151"/>
              <a:gd name="T7" fmla="*/ 965 h 2586"/>
              <a:gd name="T8" fmla="*/ 2104 w 2151"/>
              <a:gd name="T9" fmla="*/ 988 h 2586"/>
              <a:gd name="T10" fmla="*/ 2132 w 2151"/>
              <a:gd name="T11" fmla="*/ 983 h 2586"/>
              <a:gd name="T12" fmla="*/ 2148 w 2151"/>
              <a:gd name="T13" fmla="*/ 955 h 2586"/>
              <a:gd name="T14" fmla="*/ 0 w 2151"/>
              <a:gd name="T15" fmla="*/ 0 h 2586"/>
              <a:gd name="T16" fmla="*/ 933 w 2151"/>
              <a:gd name="T17" fmla="*/ 2156 h 2586"/>
              <a:gd name="T18" fmla="*/ 965 w 2151"/>
              <a:gd name="T19" fmla="*/ 2161 h 2586"/>
              <a:gd name="T20" fmla="*/ 988 w 2151"/>
              <a:gd name="T21" fmla="*/ 2182 h 2586"/>
              <a:gd name="T22" fmla="*/ 985 w 2151"/>
              <a:gd name="T23" fmla="*/ 2210 h 2586"/>
              <a:gd name="T24" fmla="*/ 957 w 2151"/>
              <a:gd name="T25" fmla="*/ 2239 h 2586"/>
              <a:gd name="T26" fmla="*/ 918 w 2151"/>
              <a:gd name="T27" fmla="*/ 2264 h 2586"/>
              <a:gd name="T28" fmla="*/ 879 w 2151"/>
              <a:gd name="T29" fmla="*/ 2309 h 2586"/>
              <a:gd name="T30" fmla="*/ 859 w 2151"/>
              <a:gd name="T31" fmla="*/ 2368 h 2586"/>
              <a:gd name="T32" fmla="*/ 863 w 2151"/>
              <a:gd name="T33" fmla="*/ 2426 h 2586"/>
              <a:gd name="T34" fmla="*/ 900 w 2151"/>
              <a:gd name="T35" fmla="*/ 2498 h 2586"/>
              <a:gd name="T36" fmla="*/ 968 w 2151"/>
              <a:gd name="T37" fmla="*/ 2552 h 2586"/>
              <a:gd name="T38" fmla="*/ 1058 w 2151"/>
              <a:gd name="T39" fmla="*/ 2582 h 2586"/>
              <a:gd name="T40" fmla="*/ 1133 w 2151"/>
              <a:gd name="T41" fmla="*/ 2584 h 2586"/>
              <a:gd name="T42" fmla="*/ 1227 w 2151"/>
              <a:gd name="T43" fmla="*/ 2561 h 2586"/>
              <a:gd name="T44" fmla="*/ 1300 w 2151"/>
              <a:gd name="T45" fmla="*/ 2513 h 2586"/>
              <a:gd name="T46" fmla="*/ 1346 w 2151"/>
              <a:gd name="T47" fmla="*/ 2444 h 2586"/>
              <a:gd name="T48" fmla="*/ 1357 w 2151"/>
              <a:gd name="T49" fmla="*/ 2386 h 2586"/>
              <a:gd name="T50" fmla="*/ 1344 w 2151"/>
              <a:gd name="T51" fmla="*/ 2322 h 2586"/>
              <a:gd name="T52" fmla="*/ 1313 w 2151"/>
              <a:gd name="T53" fmla="*/ 2278 h 2586"/>
              <a:gd name="T54" fmla="*/ 1269 w 2151"/>
              <a:gd name="T55" fmla="*/ 2244 h 2586"/>
              <a:gd name="T56" fmla="*/ 1235 w 2151"/>
              <a:gd name="T57" fmla="*/ 2218 h 2586"/>
              <a:gd name="T58" fmla="*/ 1225 w 2151"/>
              <a:gd name="T59" fmla="*/ 2189 h 2586"/>
              <a:gd name="T60" fmla="*/ 1242 w 2151"/>
              <a:gd name="T61" fmla="*/ 2166 h 2586"/>
              <a:gd name="T62" fmla="*/ 1282 w 2151"/>
              <a:gd name="T63" fmla="*/ 2156 h 2586"/>
              <a:gd name="T64" fmla="*/ 2151 w 2151"/>
              <a:gd name="T65" fmla="*/ 1281 h 2586"/>
              <a:gd name="T66" fmla="*/ 2146 w 2151"/>
              <a:gd name="T67" fmla="*/ 1248 h 2586"/>
              <a:gd name="T68" fmla="*/ 2125 w 2151"/>
              <a:gd name="T69" fmla="*/ 1225 h 2586"/>
              <a:gd name="T70" fmla="*/ 2097 w 2151"/>
              <a:gd name="T71" fmla="*/ 1229 h 2586"/>
              <a:gd name="T72" fmla="*/ 2068 w 2151"/>
              <a:gd name="T73" fmla="*/ 1258 h 2586"/>
              <a:gd name="T74" fmla="*/ 2044 w 2151"/>
              <a:gd name="T75" fmla="*/ 1295 h 2586"/>
              <a:gd name="T76" fmla="*/ 1998 w 2151"/>
              <a:gd name="T77" fmla="*/ 1336 h 2586"/>
              <a:gd name="T78" fmla="*/ 1940 w 2151"/>
              <a:gd name="T79" fmla="*/ 1356 h 2586"/>
              <a:gd name="T80" fmla="*/ 1881 w 2151"/>
              <a:gd name="T81" fmla="*/ 1351 h 2586"/>
              <a:gd name="T82" fmla="*/ 1809 w 2151"/>
              <a:gd name="T83" fmla="*/ 1313 h 2586"/>
              <a:gd name="T84" fmla="*/ 1756 w 2151"/>
              <a:gd name="T85" fmla="*/ 1247 h 2586"/>
              <a:gd name="T86" fmla="*/ 1725 w 2151"/>
              <a:gd name="T87" fmla="*/ 1157 h 2586"/>
              <a:gd name="T88" fmla="*/ 1722 w 2151"/>
              <a:gd name="T89" fmla="*/ 1081 h 2586"/>
              <a:gd name="T90" fmla="*/ 1746 w 2151"/>
              <a:gd name="T91" fmla="*/ 988 h 2586"/>
              <a:gd name="T92" fmla="*/ 1795 w 2151"/>
              <a:gd name="T93" fmla="*/ 913 h 2586"/>
              <a:gd name="T94" fmla="*/ 1862 w 2151"/>
              <a:gd name="T95" fmla="*/ 868 h 2586"/>
              <a:gd name="T96" fmla="*/ 1922 w 2151"/>
              <a:gd name="T97" fmla="*/ 85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1922" y="856"/>
                </a:moveTo>
                <a:lnTo>
                  <a:pt x="1922" y="856"/>
                </a:lnTo>
                <a:lnTo>
                  <a:pt x="1940" y="858"/>
                </a:lnTo>
                <a:lnTo>
                  <a:pt x="1956" y="861"/>
                </a:lnTo>
                <a:lnTo>
                  <a:pt x="1971" y="864"/>
                </a:lnTo>
                <a:lnTo>
                  <a:pt x="1985" y="871"/>
                </a:lnTo>
                <a:lnTo>
                  <a:pt x="1998" y="877"/>
                </a:lnTo>
                <a:lnTo>
                  <a:pt x="2010" y="884"/>
                </a:lnTo>
                <a:lnTo>
                  <a:pt x="2019" y="892"/>
                </a:lnTo>
                <a:lnTo>
                  <a:pt x="2029" y="900"/>
                </a:lnTo>
                <a:lnTo>
                  <a:pt x="2044" y="916"/>
                </a:lnTo>
                <a:lnTo>
                  <a:pt x="2054" y="931"/>
                </a:lnTo>
                <a:lnTo>
                  <a:pt x="2062" y="944"/>
                </a:lnTo>
                <a:lnTo>
                  <a:pt x="2062" y="944"/>
                </a:lnTo>
                <a:lnTo>
                  <a:pt x="2068" y="955"/>
                </a:lnTo>
                <a:lnTo>
                  <a:pt x="2075" y="965"/>
                </a:lnTo>
                <a:lnTo>
                  <a:pt x="2083" y="973"/>
                </a:lnTo>
                <a:lnTo>
                  <a:pt x="2089" y="980"/>
                </a:lnTo>
                <a:lnTo>
                  <a:pt x="2097" y="985"/>
                </a:lnTo>
                <a:lnTo>
                  <a:pt x="2104" y="988"/>
                </a:lnTo>
                <a:lnTo>
                  <a:pt x="2112" y="988"/>
                </a:lnTo>
                <a:lnTo>
                  <a:pt x="2119" y="988"/>
                </a:lnTo>
                <a:lnTo>
                  <a:pt x="2125" y="986"/>
                </a:lnTo>
                <a:lnTo>
                  <a:pt x="2132" y="983"/>
                </a:lnTo>
                <a:lnTo>
                  <a:pt x="2136" y="978"/>
                </a:lnTo>
                <a:lnTo>
                  <a:pt x="2141" y="972"/>
                </a:lnTo>
                <a:lnTo>
                  <a:pt x="2146" y="965"/>
                </a:lnTo>
                <a:lnTo>
                  <a:pt x="2148" y="955"/>
                </a:lnTo>
                <a:lnTo>
                  <a:pt x="2151" y="944"/>
                </a:lnTo>
                <a:lnTo>
                  <a:pt x="2151" y="931"/>
                </a:lnTo>
                <a:lnTo>
                  <a:pt x="2151" y="0"/>
                </a:lnTo>
                <a:lnTo>
                  <a:pt x="0" y="0"/>
                </a:lnTo>
                <a:lnTo>
                  <a:pt x="0" y="2155"/>
                </a:lnTo>
                <a:lnTo>
                  <a:pt x="495" y="2155"/>
                </a:lnTo>
                <a:lnTo>
                  <a:pt x="495" y="2156"/>
                </a:lnTo>
                <a:lnTo>
                  <a:pt x="933" y="2156"/>
                </a:lnTo>
                <a:lnTo>
                  <a:pt x="933" y="2156"/>
                </a:lnTo>
                <a:lnTo>
                  <a:pt x="946" y="2156"/>
                </a:lnTo>
                <a:lnTo>
                  <a:pt x="955" y="2158"/>
                </a:lnTo>
                <a:lnTo>
                  <a:pt x="965" y="2161"/>
                </a:lnTo>
                <a:lnTo>
                  <a:pt x="973" y="2166"/>
                </a:lnTo>
                <a:lnTo>
                  <a:pt x="980" y="2171"/>
                </a:lnTo>
                <a:lnTo>
                  <a:pt x="985" y="2176"/>
                </a:lnTo>
                <a:lnTo>
                  <a:pt x="988" y="2182"/>
                </a:lnTo>
                <a:lnTo>
                  <a:pt x="989" y="2189"/>
                </a:lnTo>
                <a:lnTo>
                  <a:pt x="989" y="2195"/>
                </a:lnTo>
                <a:lnTo>
                  <a:pt x="988" y="2203"/>
                </a:lnTo>
                <a:lnTo>
                  <a:pt x="985" y="2210"/>
                </a:lnTo>
                <a:lnTo>
                  <a:pt x="980" y="2218"/>
                </a:lnTo>
                <a:lnTo>
                  <a:pt x="975" y="2225"/>
                </a:lnTo>
                <a:lnTo>
                  <a:pt x="967" y="2233"/>
                </a:lnTo>
                <a:lnTo>
                  <a:pt x="957" y="2239"/>
                </a:lnTo>
                <a:lnTo>
                  <a:pt x="946" y="2244"/>
                </a:lnTo>
                <a:lnTo>
                  <a:pt x="946" y="2244"/>
                </a:lnTo>
                <a:lnTo>
                  <a:pt x="931" y="2252"/>
                </a:lnTo>
                <a:lnTo>
                  <a:pt x="918" y="2264"/>
                </a:lnTo>
                <a:lnTo>
                  <a:pt x="902" y="2278"/>
                </a:lnTo>
                <a:lnTo>
                  <a:pt x="893" y="2288"/>
                </a:lnTo>
                <a:lnTo>
                  <a:pt x="885" y="2298"/>
                </a:lnTo>
                <a:lnTo>
                  <a:pt x="879" y="2309"/>
                </a:lnTo>
                <a:lnTo>
                  <a:pt x="871" y="2322"/>
                </a:lnTo>
                <a:lnTo>
                  <a:pt x="866" y="2335"/>
                </a:lnTo>
                <a:lnTo>
                  <a:pt x="861" y="2351"/>
                </a:lnTo>
                <a:lnTo>
                  <a:pt x="859" y="2368"/>
                </a:lnTo>
                <a:lnTo>
                  <a:pt x="858" y="2386"/>
                </a:lnTo>
                <a:lnTo>
                  <a:pt x="858" y="2386"/>
                </a:lnTo>
                <a:lnTo>
                  <a:pt x="859" y="2405"/>
                </a:lnTo>
                <a:lnTo>
                  <a:pt x="863" y="2426"/>
                </a:lnTo>
                <a:lnTo>
                  <a:pt x="869" y="2444"/>
                </a:lnTo>
                <a:lnTo>
                  <a:pt x="877" y="2464"/>
                </a:lnTo>
                <a:lnTo>
                  <a:pt x="889" y="2482"/>
                </a:lnTo>
                <a:lnTo>
                  <a:pt x="900" y="2498"/>
                </a:lnTo>
                <a:lnTo>
                  <a:pt x="915" y="2513"/>
                </a:lnTo>
                <a:lnTo>
                  <a:pt x="931" y="2527"/>
                </a:lnTo>
                <a:lnTo>
                  <a:pt x="949" y="2540"/>
                </a:lnTo>
                <a:lnTo>
                  <a:pt x="968" y="2552"/>
                </a:lnTo>
                <a:lnTo>
                  <a:pt x="988" y="2561"/>
                </a:lnTo>
                <a:lnTo>
                  <a:pt x="1011" y="2569"/>
                </a:lnTo>
                <a:lnTo>
                  <a:pt x="1033" y="2578"/>
                </a:lnTo>
                <a:lnTo>
                  <a:pt x="1058" y="2582"/>
                </a:lnTo>
                <a:lnTo>
                  <a:pt x="1082" y="2584"/>
                </a:lnTo>
                <a:lnTo>
                  <a:pt x="1108" y="2586"/>
                </a:lnTo>
                <a:lnTo>
                  <a:pt x="1108" y="2586"/>
                </a:lnTo>
                <a:lnTo>
                  <a:pt x="1133" y="2584"/>
                </a:lnTo>
                <a:lnTo>
                  <a:pt x="1157" y="2582"/>
                </a:lnTo>
                <a:lnTo>
                  <a:pt x="1181" y="2578"/>
                </a:lnTo>
                <a:lnTo>
                  <a:pt x="1204" y="2569"/>
                </a:lnTo>
                <a:lnTo>
                  <a:pt x="1227" y="2561"/>
                </a:lnTo>
                <a:lnTo>
                  <a:pt x="1247" y="2552"/>
                </a:lnTo>
                <a:lnTo>
                  <a:pt x="1266" y="2540"/>
                </a:lnTo>
                <a:lnTo>
                  <a:pt x="1284" y="2527"/>
                </a:lnTo>
                <a:lnTo>
                  <a:pt x="1300" y="2513"/>
                </a:lnTo>
                <a:lnTo>
                  <a:pt x="1315" y="2498"/>
                </a:lnTo>
                <a:lnTo>
                  <a:pt x="1326" y="2482"/>
                </a:lnTo>
                <a:lnTo>
                  <a:pt x="1338" y="2464"/>
                </a:lnTo>
                <a:lnTo>
                  <a:pt x="1346" y="2444"/>
                </a:lnTo>
                <a:lnTo>
                  <a:pt x="1352" y="2426"/>
                </a:lnTo>
                <a:lnTo>
                  <a:pt x="1356" y="2405"/>
                </a:lnTo>
                <a:lnTo>
                  <a:pt x="1357" y="2386"/>
                </a:lnTo>
                <a:lnTo>
                  <a:pt x="1357" y="2386"/>
                </a:lnTo>
                <a:lnTo>
                  <a:pt x="1356" y="2368"/>
                </a:lnTo>
                <a:lnTo>
                  <a:pt x="1354" y="2351"/>
                </a:lnTo>
                <a:lnTo>
                  <a:pt x="1349" y="2335"/>
                </a:lnTo>
                <a:lnTo>
                  <a:pt x="1344" y="2322"/>
                </a:lnTo>
                <a:lnTo>
                  <a:pt x="1338" y="2309"/>
                </a:lnTo>
                <a:lnTo>
                  <a:pt x="1329" y="2298"/>
                </a:lnTo>
                <a:lnTo>
                  <a:pt x="1321" y="2288"/>
                </a:lnTo>
                <a:lnTo>
                  <a:pt x="1313" y="2278"/>
                </a:lnTo>
                <a:lnTo>
                  <a:pt x="1297" y="2264"/>
                </a:lnTo>
                <a:lnTo>
                  <a:pt x="1284" y="2252"/>
                </a:lnTo>
                <a:lnTo>
                  <a:pt x="1269" y="2244"/>
                </a:lnTo>
                <a:lnTo>
                  <a:pt x="1269" y="2244"/>
                </a:lnTo>
                <a:lnTo>
                  <a:pt x="1258" y="2239"/>
                </a:lnTo>
                <a:lnTo>
                  <a:pt x="1248" y="2233"/>
                </a:lnTo>
                <a:lnTo>
                  <a:pt x="1240" y="2225"/>
                </a:lnTo>
                <a:lnTo>
                  <a:pt x="1235" y="2218"/>
                </a:lnTo>
                <a:lnTo>
                  <a:pt x="1230" y="2210"/>
                </a:lnTo>
                <a:lnTo>
                  <a:pt x="1227" y="2203"/>
                </a:lnTo>
                <a:lnTo>
                  <a:pt x="1225" y="2195"/>
                </a:lnTo>
                <a:lnTo>
                  <a:pt x="1225" y="2189"/>
                </a:lnTo>
                <a:lnTo>
                  <a:pt x="1227" y="2182"/>
                </a:lnTo>
                <a:lnTo>
                  <a:pt x="1230" y="2176"/>
                </a:lnTo>
                <a:lnTo>
                  <a:pt x="1235" y="2171"/>
                </a:lnTo>
                <a:lnTo>
                  <a:pt x="1242" y="2166"/>
                </a:lnTo>
                <a:lnTo>
                  <a:pt x="1250" y="2161"/>
                </a:lnTo>
                <a:lnTo>
                  <a:pt x="1260" y="2158"/>
                </a:lnTo>
                <a:lnTo>
                  <a:pt x="1269" y="2156"/>
                </a:lnTo>
                <a:lnTo>
                  <a:pt x="1282" y="2156"/>
                </a:lnTo>
                <a:lnTo>
                  <a:pt x="1556" y="2156"/>
                </a:lnTo>
                <a:lnTo>
                  <a:pt x="1556" y="2155"/>
                </a:lnTo>
                <a:lnTo>
                  <a:pt x="2151" y="2155"/>
                </a:lnTo>
                <a:lnTo>
                  <a:pt x="2151" y="1281"/>
                </a:lnTo>
                <a:lnTo>
                  <a:pt x="2151" y="1281"/>
                </a:lnTo>
                <a:lnTo>
                  <a:pt x="2151" y="1269"/>
                </a:lnTo>
                <a:lnTo>
                  <a:pt x="2148" y="1258"/>
                </a:lnTo>
                <a:lnTo>
                  <a:pt x="2146" y="1248"/>
                </a:lnTo>
                <a:lnTo>
                  <a:pt x="2141" y="1240"/>
                </a:lnTo>
                <a:lnTo>
                  <a:pt x="2136" y="1234"/>
                </a:lnTo>
                <a:lnTo>
                  <a:pt x="2132" y="1229"/>
                </a:lnTo>
                <a:lnTo>
                  <a:pt x="2125" y="1225"/>
                </a:lnTo>
                <a:lnTo>
                  <a:pt x="2119" y="1224"/>
                </a:lnTo>
                <a:lnTo>
                  <a:pt x="2112" y="1224"/>
                </a:lnTo>
                <a:lnTo>
                  <a:pt x="2104" y="1225"/>
                </a:lnTo>
                <a:lnTo>
                  <a:pt x="2097" y="1229"/>
                </a:lnTo>
                <a:lnTo>
                  <a:pt x="2089" y="1234"/>
                </a:lnTo>
                <a:lnTo>
                  <a:pt x="2083" y="1240"/>
                </a:lnTo>
                <a:lnTo>
                  <a:pt x="2075" y="1248"/>
                </a:lnTo>
                <a:lnTo>
                  <a:pt x="2068" y="1258"/>
                </a:lnTo>
                <a:lnTo>
                  <a:pt x="2062" y="1268"/>
                </a:lnTo>
                <a:lnTo>
                  <a:pt x="2062" y="1268"/>
                </a:lnTo>
                <a:lnTo>
                  <a:pt x="2054" y="1282"/>
                </a:lnTo>
                <a:lnTo>
                  <a:pt x="2044" y="1295"/>
                </a:lnTo>
                <a:lnTo>
                  <a:pt x="2029" y="1312"/>
                </a:lnTo>
                <a:lnTo>
                  <a:pt x="2019" y="1320"/>
                </a:lnTo>
                <a:lnTo>
                  <a:pt x="2010" y="1328"/>
                </a:lnTo>
                <a:lnTo>
                  <a:pt x="1998" y="1336"/>
                </a:lnTo>
                <a:lnTo>
                  <a:pt x="1985" y="1343"/>
                </a:lnTo>
                <a:lnTo>
                  <a:pt x="1971" y="1348"/>
                </a:lnTo>
                <a:lnTo>
                  <a:pt x="1956" y="1352"/>
                </a:lnTo>
                <a:lnTo>
                  <a:pt x="1940" y="1356"/>
                </a:lnTo>
                <a:lnTo>
                  <a:pt x="1922" y="1356"/>
                </a:lnTo>
                <a:lnTo>
                  <a:pt x="1922" y="1356"/>
                </a:lnTo>
                <a:lnTo>
                  <a:pt x="1901" y="1354"/>
                </a:lnTo>
                <a:lnTo>
                  <a:pt x="1881" y="1351"/>
                </a:lnTo>
                <a:lnTo>
                  <a:pt x="1862" y="1344"/>
                </a:lnTo>
                <a:lnTo>
                  <a:pt x="1844" y="1336"/>
                </a:lnTo>
                <a:lnTo>
                  <a:pt x="1826" y="1326"/>
                </a:lnTo>
                <a:lnTo>
                  <a:pt x="1809" y="1313"/>
                </a:lnTo>
                <a:lnTo>
                  <a:pt x="1795" y="1299"/>
                </a:lnTo>
                <a:lnTo>
                  <a:pt x="1780" y="1282"/>
                </a:lnTo>
                <a:lnTo>
                  <a:pt x="1767" y="1265"/>
                </a:lnTo>
                <a:lnTo>
                  <a:pt x="1756" y="1247"/>
                </a:lnTo>
                <a:lnTo>
                  <a:pt x="1746" y="1225"/>
                </a:lnTo>
                <a:lnTo>
                  <a:pt x="1736" y="1203"/>
                </a:lnTo>
                <a:lnTo>
                  <a:pt x="1730" y="1180"/>
                </a:lnTo>
                <a:lnTo>
                  <a:pt x="1725" y="1157"/>
                </a:lnTo>
                <a:lnTo>
                  <a:pt x="1722" y="1131"/>
                </a:lnTo>
                <a:lnTo>
                  <a:pt x="1722" y="1107"/>
                </a:lnTo>
                <a:lnTo>
                  <a:pt x="1722" y="1107"/>
                </a:lnTo>
                <a:lnTo>
                  <a:pt x="1722" y="1081"/>
                </a:lnTo>
                <a:lnTo>
                  <a:pt x="1725" y="1056"/>
                </a:lnTo>
                <a:lnTo>
                  <a:pt x="1730" y="1032"/>
                </a:lnTo>
                <a:lnTo>
                  <a:pt x="1736" y="1009"/>
                </a:lnTo>
                <a:lnTo>
                  <a:pt x="1746" y="988"/>
                </a:lnTo>
                <a:lnTo>
                  <a:pt x="1756" y="967"/>
                </a:lnTo>
                <a:lnTo>
                  <a:pt x="1767" y="947"/>
                </a:lnTo>
                <a:lnTo>
                  <a:pt x="1780" y="929"/>
                </a:lnTo>
                <a:lnTo>
                  <a:pt x="1795" y="913"/>
                </a:lnTo>
                <a:lnTo>
                  <a:pt x="1809" y="898"/>
                </a:lnTo>
                <a:lnTo>
                  <a:pt x="1826" y="887"/>
                </a:lnTo>
                <a:lnTo>
                  <a:pt x="1844" y="876"/>
                </a:lnTo>
                <a:lnTo>
                  <a:pt x="1862" y="868"/>
                </a:lnTo>
                <a:lnTo>
                  <a:pt x="1881" y="861"/>
                </a:lnTo>
                <a:lnTo>
                  <a:pt x="1901" y="858"/>
                </a:lnTo>
                <a:lnTo>
                  <a:pt x="1922" y="856"/>
                </a:lnTo>
                <a:lnTo>
                  <a:pt x="1922" y="856"/>
                </a:lnTo>
                <a:close/>
              </a:path>
            </a:pathLst>
          </a:custGeom>
          <a:solidFill>
            <a:srgbClr val="768174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540000" anchor="ctr"/>
          <a:lstStyle/>
          <a:p>
            <a:pPr marL="144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200" b="1" spc="-50" dirty="0">
                <a:solidFill>
                  <a:srgbClr val="FFFFFF"/>
                </a:solidFill>
              </a:rPr>
              <a:t>Organisation der </a:t>
            </a:r>
          </a:p>
          <a:p>
            <a:pPr marL="144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200" b="1" dirty="0">
                <a:solidFill>
                  <a:srgbClr val="FFFFFF"/>
                </a:solidFill>
              </a:rPr>
              <a:t>E</a:t>
            </a:r>
            <a:r>
              <a:rPr lang="de-DE" sz="1200" b="1" dirty="0" smtClean="0">
                <a:solidFill>
                  <a:srgbClr val="FFFFFF"/>
                </a:solidFill>
              </a:rPr>
              <a:t>rsten Hilfe</a:t>
            </a:r>
            <a:r>
              <a:rPr lang="de-DE" sz="1200" b="1" dirty="0">
                <a:solidFill>
                  <a:srgbClr val="FFFFFF"/>
                </a:solidFill>
              </a:rPr>
              <a:t>, …</a:t>
            </a: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2807847" y="4000363"/>
            <a:ext cx="2218709" cy="1858961"/>
          </a:xfrm>
          <a:custGeom>
            <a:avLst/>
            <a:gdLst>
              <a:gd name="T0" fmla="*/ 861 w 2587"/>
              <a:gd name="T1" fmla="*/ 195 h 2151"/>
              <a:gd name="T2" fmla="*/ 885 w 2587"/>
              <a:gd name="T3" fmla="*/ 143 h 2151"/>
              <a:gd name="T4" fmla="*/ 931 w 2587"/>
              <a:gd name="T5" fmla="*/ 97 h 2151"/>
              <a:gd name="T6" fmla="*/ 965 w 2587"/>
              <a:gd name="T7" fmla="*/ 76 h 2151"/>
              <a:gd name="T8" fmla="*/ 988 w 2587"/>
              <a:gd name="T9" fmla="*/ 47 h 2151"/>
              <a:gd name="T10" fmla="*/ 985 w 2587"/>
              <a:gd name="T11" fmla="*/ 21 h 2151"/>
              <a:gd name="T12" fmla="*/ 955 w 2587"/>
              <a:gd name="T13" fmla="*/ 3 h 2151"/>
              <a:gd name="T14" fmla="*/ 0 w 2587"/>
              <a:gd name="T15" fmla="*/ 2151 h 2151"/>
              <a:gd name="T16" fmla="*/ 2156 w 2587"/>
              <a:gd name="T17" fmla="*/ 1220 h 2151"/>
              <a:gd name="T18" fmla="*/ 2163 w 2587"/>
              <a:gd name="T19" fmla="*/ 1186 h 2151"/>
              <a:gd name="T20" fmla="*/ 2182 w 2587"/>
              <a:gd name="T21" fmla="*/ 1163 h 2151"/>
              <a:gd name="T22" fmla="*/ 2211 w 2587"/>
              <a:gd name="T23" fmla="*/ 1166 h 2151"/>
              <a:gd name="T24" fmla="*/ 2239 w 2587"/>
              <a:gd name="T25" fmla="*/ 1196 h 2151"/>
              <a:gd name="T26" fmla="*/ 2263 w 2587"/>
              <a:gd name="T27" fmla="*/ 1235 h 2151"/>
              <a:gd name="T28" fmla="*/ 2309 w 2587"/>
              <a:gd name="T29" fmla="*/ 1274 h 2151"/>
              <a:gd name="T30" fmla="*/ 2368 w 2587"/>
              <a:gd name="T31" fmla="*/ 1293 h 2151"/>
              <a:gd name="T32" fmla="*/ 2426 w 2587"/>
              <a:gd name="T33" fmla="*/ 1288 h 2151"/>
              <a:gd name="T34" fmla="*/ 2498 w 2587"/>
              <a:gd name="T35" fmla="*/ 1251 h 2151"/>
              <a:gd name="T36" fmla="*/ 2553 w 2587"/>
              <a:gd name="T37" fmla="*/ 1184 h 2151"/>
              <a:gd name="T38" fmla="*/ 2582 w 2587"/>
              <a:gd name="T39" fmla="*/ 1095 h 2151"/>
              <a:gd name="T40" fmla="*/ 2586 w 2587"/>
              <a:gd name="T41" fmla="*/ 1018 h 2151"/>
              <a:gd name="T42" fmla="*/ 2563 w 2587"/>
              <a:gd name="T43" fmla="*/ 926 h 2151"/>
              <a:gd name="T44" fmla="*/ 2514 w 2587"/>
              <a:gd name="T45" fmla="*/ 852 h 2151"/>
              <a:gd name="T46" fmla="*/ 2446 w 2587"/>
              <a:gd name="T47" fmla="*/ 805 h 2151"/>
              <a:gd name="T48" fmla="*/ 2385 w 2587"/>
              <a:gd name="T49" fmla="*/ 794 h 2151"/>
              <a:gd name="T50" fmla="*/ 2322 w 2587"/>
              <a:gd name="T51" fmla="*/ 808 h 2151"/>
              <a:gd name="T52" fmla="*/ 2278 w 2587"/>
              <a:gd name="T53" fmla="*/ 838 h 2151"/>
              <a:gd name="T54" fmla="*/ 2245 w 2587"/>
              <a:gd name="T55" fmla="*/ 882 h 2151"/>
              <a:gd name="T56" fmla="*/ 2218 w 2587"/>
              <a:gd name="T57" fmla="*/ 917 h 2151"/>
              <a:gd name="T58" fmla="*/ 2189 w 2587"/>
              <a:gd name="T59" fmla="*/ 927 h 2151"/>
              <a:gd name="T60" fmla="*/ 2166 w 2587"/>
              <a:gd name="T61" fmla="*/ 911 h 2151"/>
              <a:gd name="T62" fmla="*/ 2156 w 2587"/>
              <a:gd name="T63" fmla="*/ 869 h 2151"/>
              <a:gd name="T64" fmla="*/ 1282 w 2587"/>
              <a:gd name="T65" fmla="*/ 0 h 2151"/>
              <a:gd name="T66" fmla="*/ 1248 w 2587"/>
              <a:gd name="T67" fmla="*/ 6 h 2151"/>
              <a:gd name="T68" fmla="*/ 1227 w 2587"/>
              <a:gd name="T69" fmla="*/ 27 h 2151"/>
              <a:gd name="T70" fmla="*/ 1229 w 2587"/>
              <a:gd name="T71" fmla="*/ 55 h 2151"/>
              <a:gd name="T72" fmla="*/ 1258 w 2587"/>
              <a:gd name="T73" fmla="*/ 83 h 2151"/>
              <a:gd name="T74" fmla="*/ 1297 w 2587"/>
              <a:gd name="T75" fmla="*/ 107 h 2151"/>
              <a:gd name="T76" fmla="*/ 1336 w 2587"/>
              <a:gd name="T77" fmla="*/ 154 h 2151"/>
              <a:gd name="T78" fmla="*/ 1356 w 2587"/>
              <a:gd name="T79" fmla="*/ 213 h 2151"/>
              <a:gd name="T80" fmla="*/ 1352 w 2587"/>
              <a:gd name="T81" fmla="*/ 270 h 2151"/>
              <a:gd name="T82" fmla="*/ 1313 w 2587"/>
              <a:gd name="T83" fmla="*/ 341 h 2151"/>
              <a:gd name="T84" fmla="*/ 1247 w 2587"/>
              <a:gd name="T85" fmla="*/ 397 h 2151"/>
              <a:gd name="T86" fmla="*/ 1157 w 2587"/>
              <a:gd name="T87" fmla="*/ 426 h 2151"/>
              <a:gd name="T88" fmla="*/ 1082 w 2587"/>
              <a:gd name="T89" fmla="*/ 429 h 2151"/>
              <a:gd name="T90" fmla="*/ 988 w 2587"/>
              <a:gd name="T91" fmla="*/ 406 h 2151"/>
              <a:gd name="T92" fmla="*/ 915 w 2587"/>
              <a:gd name="T93" fmla="*/ 358 h 2151"/>
              <a:gd name="T94" fmla="*/ 869 w 2587"/>
              <a:gd name="T95" fmla="*/ 289 h 2151"/>
              <a:gd name="T96" fmla="*/ 858 w 2587"/>
              <a:gd name="T97" fmla="*/ 23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1">
                <a:moveTo>
                  <a:pt x="858" y="231"/>
                </a:moveTo>
                <a:lnTo>
                  <a:pt x="858" y="231"/>
                </a:lnTo>
                <a:lnTo>
                  <a:pt x="858" y="213"/>
                </a:lnTo>
                <a:lnTo>
                  <a:pt x="861" y="195"/>
                </a:lnTo>
                <a:lnTo>
                  <a:pt x="866" y="180"/>
                </a:lnTo>
                <a:lnTo>
                  <a:pt x="871" y="166"/>
                </a:lnTo>
                <a:lnTo>
                  <a:pt x="877" y="154"/>
                </a:lnTo>
                <a:lnTo>
                  <a:pt x="885" y="143"/>
                </a:lnTo>
                <a:lnTo>
                  <a:pt x="893" y="131"/>
                </a:lnTo>
                <a:lnTo>
                  <a:pt x="902" y="123"/>
                </a:lnTo>
                <a:lnTo>
                  <a:pt x="918" y="107"/>
                </a:lnTo>
                <a:lnTo>
                  <a:pt x="931" y="97"/>
                </a:lnTo>
                <a:lnTo>
                  <a:pt x="946" y="89"/>
                </a:lnTo>
                <a:lnTo>
                  <a:pt x="946" y="89"/>
                </a:lnTo>
                <a:lnTo>
                  <a:pt x="955" y="83"/>
                </a:lnTo>
                <a:lnTo>
                  <a:pt x="965" y="76"/>
                </a:lnTo>
                <a:lnTo>
                  <a:pt x="973" y="70"/>
                </a:lnTo>
                <a:lnTo>
                  <a:pt x="980" y="62"/>
                </a:lnTo>
                <a:lnTo>
                  <a:pt x="985" y="55"/>
                </a:lnTo>
                <a:lnTo>
                  <a:pt x="988" y="47"/>
                </a:lnTo>
                <a:lnTo>
                  <a:pt x="989" y="40"/>
                </a:lnTo>
                <a:lnTo>
                  <a:pt x="989" y="34"/>
                </a:lnTo>
                <a:lnTo>
                  <a:pt x="988" y="27"/>
                </a:lnTo>
                <a:lnTo>
                  <a:pt x="985" y="21"/>
                </a:lnTo>
                <a:lnTo>
                  <a:pt x="980" y="14"/>
                </a:lnTo>
                <a:lnTo>
                  <a:pt x="973" y="9"/>
                </a:lnTo>
                <a:lnTo>
                  <a:pt x="965" y="6"/>
                </a:lnTo>
                <a:lnTo>
                  <a:pt x="955" y="3"/>
                </a:lnTo>
                <a:lnTo>
                  <a:pt x="944" y="1"/>
                </a:lnTo>
                <a:lnTo>
                  <a:pt x="933" y="0"/>
                </a:lnTo>
                <a:lnTo>
                  <a:pt x="0" y="0"/>
                </a:lnTo>
                <a:lnTo>
                  <a:pt x="0" y="2151"/>
                </a:lnTo>
                <a:lnTo>
                  <a:pt x="2154" y="2151"/>
                </a:lnTo>
                <a:lnTo>
                  <a:pt x="2154" y="1656"/>
                </a:lnTo>
                <a:lnTo>
                  <a:pt x="2156" y="1656"/>
                </a:lnTo>
                <a:lnTo>
                  <a:pt x="2156" y="1220"/>
                </a:lnTo>
                <a:lnTo>
                  <a:pt x="2156" y="1220"/>
                </a:lnTo>
                <a:lnTo>
                  <a:pt x="2158" y="1207"/>
                </a:lnTo>
                <a:lnTo>
                  <a:pt x="2159" y="1196"/>
                </a:lnTo>
                <a:lnTo>
                  <a:pt x="2163" y="1186"/>
                </a:lnTo>
                <a:lnTo>
                  <a:pt x="2166" y="1178"/>
                </a:lnTo>
                <a:lnTo>
                  <a:pt x="2171" y="1171"/>
                </a:lnTo>
                <a:lnTo>
                  <a:pt x="2177" y="1166"/>
                </a:lnTo>
                <a:lnTo>
                  <a:pt x="2182" y="1163"/>
                </a:lnTo>
                <a:lnTo>
                  <a:pt x="2189" y="1161"/>
                </a:lnTo>
                <a:lnTo>
                  <a:pt x="2197" y="1161"/>
                </a:lnTo>
                <a:lnTo>
                  <a:pt x="2203" y="1163"/>
                </a:lnTo>
                <a:lnTo>
                  <a:pt x="2211" y="1166"/>
                </a:lnTo>
                <a:lnTo>
                  <a:pt x="2218" y="1171"/>
                </a:lnTo>
                <a:lnTo>
                  <a:pt x="2226" y="1178"/>
                </a:lnTo>
                <a:lnTo>
                  <a:pt x="2232" y="1186"/>
                </a:lnTo>
                <a:lnTo>
                  <a:pt x="2239" y="1196"/>
                </a:lnTo>
                <a:lnTo>
                  <a:pt x="2245" y="1207"/>
                </a:lnTo>
                <a:lnTo>
                  <a:pt x="2245" y="1207"/>
                </a:lnTo>
                <a:lnTo>
                  <a:pt x="2254" y="1220"/>
                </a:lnTo>
                <a:lnTo>
                  <a:pt x="2263" y="1235"/>
                </a:lnTo>
                <a:lnTo>
                  <a:pt x="2278" y="1251"/>
                </a:lnTo>
                <a:lnTo>
                  <a:pt x="2288" y="1259"/>
                </a:lnTo>
                <a:lnTo>
                  <a:pt x="2298" y="1266"/>
                </a:lnTo>
                <a:lnTo>
                  <a:pt x="2309" y="1274"/>
                </a:lnTo>
                <a:lnTo>
                  <a:pt x="2322" y="1280"/>
                </a:lnTo>
                <a:lnTo>
                  <a:pt x="2337" y="1285"/>
                </a:lnTo>
                <a:lnTo>
                  <a:pt x="2351" y="1290"/>
                </a:lnTo>
                <a:lnTo>
                  <a:pt x="2368" y="1293"/>
                </a:lnTo>
                <a:lnTo>
                  <a:pt x="2385" y="1293"/>
                </a:lnTo>
                <a:lnTo>
                  <a:pt x="2385" y="1293"/>
                </a:lnTo>
                <a:lnTo>
                  <a:pt x="2407" y="1293"/>
                </a:lnTo>
                <a:lnTo>
                  <a:pt x="2426" y="1288"/>
                </a:lnTo>
                <a:lnTo>
                  <a:pt x="2446" y="1283"/>
                </a:lnTo>
                <a:lnTo>
                  <a:pt x="2463" y="1274"/>
                </a:lnTo>
                <a:lnTo>
                  <a:pt x="2481" y="1264"/>
                </a:lnTo>
                <a:lnTo>
                  <a:pt x="2498" y="1251"/>
                </a:lnTo>
                <a:lnTo>
                  <a:pt x="2514" y="1236"/>
                </a:lnTo>
                <a:lnTo>
                  <a:pt x="2527" y="1220"/>
                </a:lnTo>
                <a:lnTo>
                  <a:pt x="2540" y="1204"/>
                </a:lnTo>
                <a:lnTo>
                  <a:pt x="2553" y="1184"/>
                </a:lnTo>
                <a:lnTo>
                  <a:pt x="2563" y="1163"/>
                </a:lnTo>
                <a:lnTo>
                  <a:pt x="2571" y="1142"/>
                </a:lnTo>
                <a:lnTo>
                  <a:pt x="2577" y="1119"/>
                </a:lnTo>
                <a:lnTo>
                  <a:pt x="2582" y="1095"/>
                </a:lnTo>
                <a:lnTo>
                  <a:pt x="2586" y="1070"/>
                </a:lnTo>
                <a:lnTo>
                  <a:pt x="2587" y="1044"/>
                </a:lnTo>
                <a:lnTo>
                  <a:pt x="2587" y="1044"/>
                </a:lnTo>
                <a:lnTo>
                  <a:pt x="2586" y="1018"/>
                </a:lnTo>
                <a:lnTo>
                  <a:pt x="2582" y="994"/>
                </a:lnTo>
                <a:lnTo>
                  <a:pt x="2577" y="969"/>
                </a:lnTo>
                <a:lnTo>
                  <a:pt x="2571" y="947"/>
                </a:lnTo>
                <a:lnTo>
                  <a:pt x="2563" y="926"/>
                </a:lnTo>
                <a:lnTo>
                  <a:pt x="2553" y="904"/>
                </a:lnTo>
                <a:lnTo>
                  <a:pt x="2540" y="885"/>
                </a:lnTo>
                <a:lnTo>
                  <a:pt x="2527" y="867"/>
                </a:lnTo>
                <a:lnTo>
                  <a:pt x="2514" y="852"/>
                </a:lnTo>
                <a:lnTo>
                  <a:pt x="2498" y="838"/>
                </a:lnTo>
                <a:lnTo>
                  <a:pt x="2481" y="825"/>
                </a:lnTo>
                <a:lnTo>
                  <a:pt x="2463" y="815"/>
                </a:lnTo>
                <a:lnTo>
                  <a:pt x="2446" y="805"/>
                </a:lnTo>
                <a:lnTo>
                  <a:pt x="2426" y="800"/>
                </a:lnTo>
                <a:lnTo>
                  <a:pt x="2407" y="795"/>
                </a:lnTo>
                <a:lnTo>
                  <a:pt x="2385" y="794"/>
                </a:lnTo>
                <a:lnTo>
                  <a:pt x="2385" y="794"/>
                </a:lnTo>
                <a:lnTo>
                  <a:pt x="2368" y="795"/>
                </a:lnTo>
                <a:lnTo>
                  <a:pt x="2351" y="799"/>
                </a:lnTo>
                <a:lnTo>
                  <a:pt x="2337" y="802"/>
                </a:lnTo>
                <a:lnTo>
                  <a:pt x="2322" y="808"/>
                </a:lnTo>
                <a:lnTo>
                  <a:pt x="2309" y="815"/>
                </a:lnTo>
                <a:lnTo>
                  <a:pt x="2298" y="821"/>
                </a:lnTo>
                <a:lnTo>
                  <a:pt x="2288" y="830"/>
                </a:lnTo>
                <a:lnTo>
                  <a:pt x="2278" y="838"/>
                </a:lnTo>
                <a:lnTo>
                  <a:pt x="2263" y="854"/>
                </a:lnTo>
                <a:lnTo>
                  <a:pt x="2254" y="869"/>
                </a:lnTo>
                <a:lnTo>
                  <a:pt x="2245" y="882"/>
                </a:lnTo>
                <a:lnTo>
                  <a:pt x="2245" y="882"/>
                </a:lnTo>
                <a:lnTo>
                  <a:pt x="2239" y="893"/>
                </a:lnTo>
                <a:lnTo>
                  <a:pt x="2232" y="903"/>
                </a:lnTo>
                <a:lnTo>
                  <a:pt x="2226" y="911"/>
                </a:lnTo>
                <a:lnTo>
                  <a:pt x="2218" y="917"/>
                </a:lnTo>
                <a:lnTo>
                  <a:pt x="2211" y="922"/>
                </a:lnTo>
                <a:lnTo>
                  <a:pt x="2203" y="926"/>
                </a:lnTo>
                <a:lnTo>
                  <a:pt x="2197" y="927"/>
                </a:lnTo>
                <a:lnTo>
                  <a:pt x="2189" y="927"/>
                </a:lnTo>
                <a:lnTo>
                  <a:pt x="2182" y="926"/>
                </a:lnTo>
                <a:lnTo>
                  <a:pt x="2177" y="922"/>
                </a:lnTo>
                <a:lnTo>
                  <a:pt x="2171" y="917"/>
                </a:lnTo>
                <a:lnTo>
                  <a:pt x="2166" y="911"/>
                </a:lnTo>
                <a:lnTo>
                  <a:pt x="2163" y="903"/>
                </a:lnTo>
                <a:lnTo>
                  <a:pt x="2159" y="893"/>
                </a:lnTo>
                <a:lnTo>
                  <a:pt x="2158" y="882"/>
                </a:lnTo>
                <a:lnTo>
                  <a:pt x="2156" y="869"/>
                </a:lnTo>
                <a:lnTo>
                  <a:pt x="2156" y="595"/>
                </a:lnTo>
                <a:lnTo>
                  <a:pt x="2154" y="595"/>
                </a:lnTo>
                <a:lnTo>
                  <a:pt x="2154" y="0"/>
                </a:lnTo>
                <a:lnTo>
                  <a:pt x="1282" y="0"/>
                </a:lnTo>
                <a:lnTo>
                  <a:pt x="1282" y="0"/>
                </a:lnTo>
                <a:lnTo>
                  <a:pt x="1269" y="1"/>
                </a:lnTo>
                <a:lnTo>
                  <a:pt x="1258" y="3"/>
                </a:lnTo>
                <a:lnTo>
                  <a:pt x="1248" y="6"/>
                </a:lnTo>
                <a:lnTo>
                  <a:pt x="1242" y="9"/>
                </a:lnTo>
                <a:lnTo>
                  <a:pt x="1235" y="14"/>
                </a:lnTo>
                <a:lnTo>
                  <a:pt x="1230" y="21"/>
                </a:lnTo>
                <a:lnTo>
                  <a:pt x="1227" y="27"/>
                </a:lnTo>
                <a:lnTo>
                  <a:pt x="1225" y="34"/>
                </a:lnTo>
                <a:lnTo>
                  <a:pt x="1225" y="40"/>
                </a:lnTo>
                <a:lnTo>
                  <a:pt x="1225" y="47"/>
                </a:lnTo>
                <a:lnTo>
                  <a:pt x="1229" y="55"/>
                </a:lnTo>
                <a:lnTo>
                  <a:pt x="1234" y="62"/>
                </a:lnTo>
                <a:lnTo>
                  <a:pt x="1240" y="70"/>
                </a:lnTo>
                <a:lnTo>
                  <a:pt x="1248" y="76"/>
                </a:lnTo>
                <a:lnTo>
                  <a:pt x="1258" y="83"/>
                </a:lnTo>
                <a:lnTo>
                  <a:pt x="1269" y="89"/>
                </a:lnTo>
                <a:lnTo>
                  <a:pt x="1269" y="89"/>
                </a:lnTo>
                <a:lnTo>
                  <a:pt x="1282" y="97"/>
                </a:lnTo>
                <a:lnTo>
                  <a:pt x="1297" y="107"/>
                </a:lnTo>
                <a:lnTo>
                  <a:pt x="1313" y="123"/>
                </a:lnTo>
                <a:lnTo>
                  <a:pt x="1321" y="131"/>
                </a:lnTo>
                <a:lnTo>
                  <a:pt x="1329" y="143"/>
                </a:lnTo>
                <a:lnTo>
                  <a:pt x="1336" y="154"/>
                </a:lnTo>
                <a:lnTo>
                  <a:pt x="1343" y="166"/>
                </a:lnTo>
                <a:lnTo>
                  <a:pt x="1349" y="180"/>
                </a:lnTo>
                <a:lnTo>
                  <a:pt x="1352" y="195"/>
                </a:lnTo>
                <a:lnTo>
                  <a:pt x="1356" y="213"/>
                </a:lnTo>
                <a:lnTo>
                  <a:pt x="1357" y="231"/>
                </a:lnTo>
                <a:lnTo>
                  <a:pt x="1357" y="231"/>
                </a:lnTo>
                <a:lnTo>
                  <a:pt x="1356" y="250"/>
                </a:lnTo>
                <a:lnTo>
                  <a:pt x="1352" y="270"/>
                </a:lnTo>
                <a:lnTo>
                  <a:pt x="1346" y="289"/>
                </a:lnTo>
                <a:lnTo>
                  <a:pt x="1338" y="307"/>
                </a:lnTo>
                <a:lnTo>
                  <a:pt x="1326" y="325"/>
                </a:lnTo>
                <a:lnTo>
                  <a:pt x="1313" y="341"/>
                </a:lnTo>
                <a:lnTo>
                  <a:pt x="1300" y="358"/>
                </a:lnTo>
                <a:lnTo>
                  <a:pt x="1284" y="372"/>
                </a:lnTo>
                <a:lnTo>
                  <a:pt x="1266" y="385"/>
                </a:lnTo>
                <a:lnTo>
                  <a:pt x="1247" y="397"/>
                </a:lnTo>
                <a:lnTo>
                  <a:pt x="1225" y="406"/>
                </a:lnTo>
                <a:lnTo>
                  <a:pt x="1204" y="415"/>
                </a:lnTo>
                <a:lnTo>
                  <a:pt x="1181" y="421"/>
                </a:lnTo>
                <a:lnTo>
                  <a:pt x="1157" y="426"/>
                </a:lnTo>
                <a:lnTo>
                  <a:pt x="1133" y="429"/>
                </a:lnTo>
                <a:lnTo>
                  <a:pt x="1107" y="431"/>
                </a:lnTo>
                <a:lnTo>
                  <a:pt x="1107" y="431"/>
                </a:lnTo>
                <a:lnTo>
                  <a:pt x="1082" y="429"/>
                </a:lnTo>
                <a:lnTo>
                  <a:pt x="1056" y="426"/>
                </a:lnTo>
                <a:lnTo>
                  <a:pt x="1033" y="421"/>
                </a:lnTo>
                <a:lnTo>
                  <a:pt x="1011" y="415"/>
                </a:lnTo>
                <a:lnTo>
                  <a:pt x="988" y="406"/>
                </a:lnTo>
                <a:lnTo>
                  <a:pt x="967" y="397"/>
                </a:lnTo>
                <a:lnTo>
                  <a:pt x="949" y="385"/>
                </a:lnTo>
                <a:lnTo>
                  <a:pt x="931" y="372"/>
                </a:lnTo>
                <a:lnTo>
                  <a:pt x="915" y="358"/>
                </a:lnTo>
                <a:lnTo>
                  <a:pt x="900" y="341"/>
                </a:lnTo>
                <a:lnTo>
                  <a:pt x="887" y="325"/>
                </a:lnTo>
                <a:lnTo>
                  <a:pt x="877" y="307"/>
                </a:lnTo>
                <a:lnTo>
                  <a:pt x="869" y="289"/>
                </a:lnTo>
                <a:lnTo>
                  <a:pt x="863" y="270"/>
                </a:lnTo>
                <a:lnTo>
                  <a:pt x="859" y="250"/>
                </a:lnTo>
                <a:lnTo>
                  <a:pt x="858" y="231"/>
                </a:lnTo>
                <a:lnTo>
                  <a:pt x="858" y="231"/>
                </a:lnTo>
                <a:close/>
              </a:path>
            </a:pathLst>
          </a:custGeom>
          <a:solidFill>
            <a:srgbClr val="694F9C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468000" anchor="ctr" anchorCtr="1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200" b="1" dirty="0" smtClean="0">
                <a:solidFill>
                  <a:srgbClr val="FFFFFF"/>
                </a:solidFill>
              </a:rPr>
              <a:t>Beratung zu Fragen des Arbeitsschutzes, </a:t>
            </a:r>
            <a:r>
              <a:rPr lang="de-DE" sz="1200" b="1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4291866" y="2136920"/>
            <a:ext cx="2260398" cy="1858961"/>
          </a:xfrm>
          <a:custGeom>
            <a:avLst/>
            <a:gdLst>
              <a:gd name="T0" fmla="*/ 1726 w 2587"/>
              <a:gd name="T1" fmla="*/ 1956 h 2150"/>
              <a:gd name="T2" fmla="*/ 1702 w 2587"/>
              <a:gd name="T3" fmla="*/ 2008 h 2150"/>
              <a:gd name="T4" fmla="*/ 1656 w 2587"/>
              <a:gd name="T5" fmla="*/ 2054 h 2150"/>
              <a:gd name="T6" fmla="*/ 1620 w 2587"/>
              <a:gd name="T7" fmla="*/ 2075 h 2150"/>
              <a:gd name="T8" fmla="*/ 1599 w 2587"/>
              <a:gd name="T9" fmla="*/ 2104 h 2150"/>
              <a:gd name="T10" fmla="*/ 1602 w 2587"/>
              <a:gd name="T11" fmla="*/ 2130 h 2150"/>
              <a:gd name="T12" fmla="*/ 1632 w 2587"/>
              <a:gd name="T13" fmla="*/ 2148 h 2150"/>
              <a:gd name="T14" fmla="*/ 2587 w 2587"/>
              <a:gd name="T15" fmla="*/ 0 h 2150"/>
              <a:gd name="T16" fmla="*/ 429 w 2587"/>
              <a:gd name="T17" fmla="*/ 931 h 2150"/>
              <a:gd name="T18" fmla="*/ 424 w 2587"/>
              <a:gd name="T19" fmla="*/ 965 h 2150"/>
              <a:gd name="T20" fmla="*/ 403 w 2587"/>
              <a:gd name="T21" fmla="*/ 988 h 2150"/>
              <a:gd name="T22" fmla="*/ 376 w 2587"/>
              <a:gd name="T23" fmla="*/ 985 h 2150"/>
              <a:gd name="T24" fmla="*/ 348 w 2587"/>
              <a:gd name="T25" fmla="*/ 955 h 2150"/>
              <a:gd name="T26" fmla="*/ 324 w 2587"/>
              <a:gd name="T27" fmla="*/ 916 h 2150"/>
              <a:gd name="T28" fmla="*/ 276 w 2587"/>
              <a:gd name="T29" fmla="*/ 877 h 2150"/>
              <a:gd name="T30" fmla="*/ 218 w 2587"/>
              <a:gd name="T31" fmla="*/ 858 h 2150"/>
              <a:gd name="T32" fmla="*/ 161 w 2587"/>
              <a:gd name="T33" fmla="*/ 863 h 2150"/>
              <a:gd name="T34" fmla="*/ 89 w 2587"/>
              <a:gd name="T35" fmla="*/ 900 h 2150"/>
              <a:gd name="T36" fmla="*/ 34 w 2587"/>
              <a:gd name="T37" fmla="*/ 967 h 2150"/>
              <a:gd name="T38" fmla="*/ 5 w 2587"/>
              <a:gd name="T39" fmla="*/ 1056 h 2150"/>
              <a:gd name="T40" fmla="*/ 1 w 2587"/>
              <a:gd name="T41" fmla="*/ 1133 h 2150"/>
              <a:gd name="T42" fmla="*/ 24 w 2587"/>
              <a:gd name="T43" fmla="*/ 1225 h 2150"/>
              <a:gd name="T44" fmla="*/ 73 w 2587"/>
              <a:gd name="T45" fmla="*/ 1299 h 2150"/>
              <a:gd name="T46" fmla="*/ 141 w 2587"/>
              <a:gd name="T47" fmla="*/ 1346 h 2150"/>
              <a:gd name="T48" fmla="*/ 200 w 2587"/>
              <a:gd name="T49" fmla="*/ 1356 h 2150"/>
              <a:gd name="T50" fmla="*/ 263 w 2587"/>
              <a:gd name="T51" fmla="*/ 1343 h 2150"/>
              <a:gd name="T52" fmla="*/ 307 w 2587"/>
              <a:gd name="T53" fmla="*/ 1313 h 2150"/>
              <a:gd name="T54" fmla="*/ 342 w 2587"/>
              <a:gd name="T55" fmla="*/ 1269 h 2150"/>
              <a:gd name="T56" fmla="*/ 369 w 2587"/>
              <a:gd name="T57" fmla="*/ 1234 h 2150"/>
              <a:gd name="T58" fmla="*/ 397 w 2587"/>
              <a:gd name="T59" fmla="*/ 1224 h 2150"/>
              <a:gd name="T60" fmla="*/ 421 w 2587"/>
              <a:gd name="T61" fmla="*/ 1240 h 2150"/>
              <a:gd name="T62" fmla="*/ 429 w 2587"/>
              <a:gd name="T63" fmla="*/ 1282 h 2150"/>
              <a:gd name="T64" fmla="*/ 1305 w 2587"/>
              <a:gd name="T65" fmla="*/ 2150 h 2150"/>
              <a:gd name="T66" fmla="*/ 1337 w 2587"/>
              <a:gd name="T67" fmla="*/ 2145 h 2150"/>
              <a:gd name="T68" fmla="*/ 1360 w 2587"/>
              <a:gd name="T69" fmla="*/ 2124 h 2150"/>
              <a:gd name="T70" fmla="*/ 1357 w 2587"/>
              <a:gd name="T71" fmla="*/ 2096 h 2150"/>
              <a:gd name="T72" fmla="*/ 1329 w 2587"/>
              <a:gd name="T73" fmla="*/ 2068 h 2150"/>
              <a:gd name="T74" fmla="*/ 1290 w 2587"/>
              <a:gd name="T75" fmla="*/ 2044 h 2150"/>
              <a:gd name="T76" fmla="*/ 1251 w 2587"/>
              <a:gd name="T77" fmla="*/ 1997 h 2150"/>
              <a:gd name="T78" fmla="*/ 1231 w 2587"/>
              <a:gd name="T79" fmla="*/ 1938 h 2150"/>
              <a:gd name="T80" fmla="*/ 1235 w 2587"/>
              <a:gd name="T81" fmla="*/ 1881 h 2150"/>
              <a:gd name="T82" fmla="*/ 1272 w 2587"/>
              <a:gd name="T83" fmla="*/ 1810 h 2150"/>
              <a:gd name="T84" fmla="*/ 1340 w 2587"/>
              <a:gd name="T85" fmla="*/ 1754 h 2150"/>
              <a:gd name="T86" fmla="*/ 1430 w 2587"/>
              <a:gd name="T87" fmla="*/ 1725 h 2150"/>
              <a:gd name="T88" fmla="*/ 1505 w 2587"/>
              <a:gd name="T89" fmla="*/ 1722 h 2150"/>
              <a:gd name="T90" fmla="*/ 1599 w 2587"/>
              <a:gd name="T91" fmla="*/ 1745 h 2150"/>
              <a:gd name="T92" fmla="*/ 1672 w 2587"/>
              <a:gd name="T93" fmla="*/ 1793 h 2150"/>
              <a:gd name="T94" fmla="*/ 1718 w 2587"/>
              <a:gd name="T95" fmla="*/ 1862 h 2150"/>
              <a:gd name="T96" fmla="*/ 1729 w 2587"/>
              <a:gd name="T97" fmla="*/ 192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0">
                <a:moveTo>
                  <a:pt x="1729" y="1920"/>
                </a:moveTo>
                <a:lnTo>
                  <a:pt x="1729" y="1920"/>
                </a:lnTo>
                <a:lnTo>
                  <a:pt x="1728" y="1938"/>
                </a:lnTo>
                <a:lnTo>
                  <a:pt x="1726" y="1956"/>
                </a:lnTo>
                <a:lnTo>
                  <a:pt x="1721" y="1971"/>
                </a:lnTo>
                <a:lnTo>
                  <a:pt x="1716" y="1984"/>
                </a:lnTo>
                <a:lnTo>
                  <a:pt x="1710" y="1997"/>
                </a:lnTo>
                <a:lnTo>
                  <a:pt x="1702" y="2008"/>
                </a:lnTo>
                <a:lnTo>
                  <a:pt x="1694" y="2020"/>
                </a:lnTo>
                <a:lnTo>
                  <a:pt x="1685" y="2028"/>
                </a:lnTo>
                <a:lnTo>
                  <a:pt x="1669" y="2044"/>
                </a:lnTo>
                <a:lnTo>
                  <a:pt x="1656" y="2054"/>
                </a:lnTo>
                <a:lnTo>
                  <a:pt x="1641" y="2062"/>
                </a:lnTo>
                <a:lnTo>
                  <a:pt x="1641" y="2062"/>
                </a:lnTo>
                <a:lnTo>
                  <a:pt x="1630" y="2068"/>
                </a:lnTo>
                <a:lnTo>
                  <a:pt x="1620" y="2075"/>
                </a:lnTo>
                <a:lnTo>
                  <a:pt x="1614" y="2081"/>
                </a:lnTo>
                <a:lnTo>
                  <a:pt x="1607" y="2089"/>
                </a:lnTo>
                <a:lnTo>
                  <a:pt x="1602" y="2096"/>
                </a:lnTo>
                <a:lnTo>
                  <a:pt x="1599" y="2104"/>
                </a:lnTo>
                <a:lnTo>
                  <a:pt x="1598" y="2111"/>
                </a:lnTo>
                <a:lnTo>
                  <a:pt x="1598" y="2117"/>
                </a:lnTo>
                <a:lnTo>
                  <a:pt x="1599" y="2124"/>
                </a:lnTo>
                <a:lnTo>
                  <a:pt x="1602" y="2130"/>
                </a:lnTo>
                <a:lnTo>
                  <a:pt x="1607" y="2137"/>
                </a:lnTo>
                <a:lnTo>
                  <a:pt x="1614" y="2142"/>
                </a:lnTo>
                <a:lnTo>
                  <a:pt x="1622" y="2145"/>
                </a:lnTo>
                <a:lnTo>
                  <a:pt x="1632" y="2148"/>
                </a:lnTo>
                <a:lnTo>
                  <a:pt x="1641" y="2150"/>
                </a:lnTo>
                <a:lnTo>
                  <a:pt x="1654" y="2150"/>
                </a:lnTo>
                <a:lnTo>
                  <a:pt x="2587" y="2150"/>
                </a:lnTo>
                <a:lnTo>
                  <a:pt x="2587" y="0"/>
                </a:lnTo>
                <a:lnTo>
                  <a:pt x="433" y="0"/>
                </a:lnTo>
                <a:lnTo>
                  <a:pt x="433" y="495"/>
                </a:lnTo>
                <a:lnTo>
                  <a:pt x="429" y="495"/>
                </a:lnTo>
                <a:lnTo>
                  <a:pt x="429" y="931"/>
                </a:lnTo>
                <a:lnTo>
                  <a:pt x="429" y="931"/>
                </a:lnTo>
                <a:lnTo>
                  <a:pt x="429" y="944"/>
                </a:lnTo>
                <a:lnTo>
                  <a:pt x="428" y="955"/>
                </a:lnTo>
                <a:lnTo>
                  <a:pt x="424" y="965"/>
                </a:lnTo>
                <a:lnTo>
                  <a:pt x="421" y="973"/>
                </a:lnTo>
                <a:lnTo>
                  <a:pt x="416" y="980"/>
                </a:lnTo>
                <a:lnTo>
                  <a:pt x="410" y="985"/>
                </a:lnTo>
                <a:lnTo>
                  <a:pt x="403" y="988"/>
                </a:lnTo>
                <a:lnTo>
                  <a:pt x="397" y="990"/>
                </a:lnTo>
                <a:lnTo>
                  <a:pt x="390" y="990"/>
                </a:lnTo>
                <a:lnTo>
                  <a:pt x="384" y="988"/>
                </a:lnTo>
                <a:lnTo>
                  <a:pt x="376" y="985"/>
                </a:lnTo>
                <a:lnTo>
                  <a:pt x="369" y="980"/>
                </a:lnTo>
                <a:lnTo>
                  <a:pt x="361" y="973"/>
                </a:lnTo>
                <a:lnTo>
                  <a:pt x="355" y="965"/>
                </a:lnTo>
                <a:lnTo>
                  <a:pt x="348" y="955"/>
                </a:lnTo>
                <a:lnTo>
                  <a:pt x="342" y="944"/>
                </a:lnTo>
                <a:lnTo>
                  <a:pt x="342" y="944"/>
                </a:lnTo>
                <a:lnTo>
                  <a:pt x="333" y="931"/>
                </a:lnTo>
                <a:lnTo>
                  <a:pt x="324" y="916"/>
                </a:lnTo>
                <a:lnTo>
                  <a:pt x="307" y="900"/>
                </a:lnTo>
                <a:lnTo>
                  <a:pt x="299" y="892"/>
                </a:lnTo>
                <a:lnTo>
                  <a:pt x="288" y="885"/>
                </a:lnTo>
                <a:lnTo>
                  <a:pt x="276" y="877"/>
                </a:lnTo>
                <a:lnTo>
                  <a:pt x="263" y="871"/>
                </a:lnTo>
                <a:lnTo>
                  <a:pt x="250" y="866"/>
                </a:lnTo>
                <a:lnTo>
                  <a:pt x="236" y="861"/>
                </a:lnTo>
                <a:lnTo>
                  <a:pt x="218" y="858"/>
                </a:lnTo>
                <a:lnTo>
                  <a:pt x="200" y="858"/>
                </a:lnTo>
                <a:lnTo>
                  <a:pt x="200" y="858"/>
                </a:lnTo>
                <a:lnTo>
                  <a:pt x="180" y="858"/>
                </a:lnTo>
                <a:lnTo>
                  <a:pt x="161" y="863"/>
                </a:lnTo>
                <a:lnTo>
                  <a:pt x="141" y="868"/>
                </a:lnTo>
                <a:lnTo>
                  <a:pt x="122" y="877"/>
                </a:lnTo>
                <a:lnTo>
                  <a:pt x="106" y="887"/>
                </a:lnTo>
                <a:lnTo>
                  <a:pt x="89" y="900"/>
                </a:lnTo>
                <a:lnTo>
                  <a:pt x="73" y="915"/>
                </a:lnTo>
                <a:lnTo>
                  <a:pt x="58" y="931"/>
                </a:lnTo>
                <a:lnTo>
                  <a:pt x="45" y="947"/>
                </a:lnTo>
                <a:lnTo>
                  <a:pt x="34" y="967"/>
                </a:lnTo>
                <a:lnTo>
                  <a:pt x="24" y="988"/>
                </a:lnTo>
                <a:lnTo>
                  <a:pt x="16" y="1009"/>
                </a:lnTo>
                <a:lnTo>
                  <a:pt x="10" y="1032"/>
                </a:lnTo>
                <a:lnTo>
                  <a:pt x="5" y="1056"/>
                </a:lnTo>
                <a:lnTo>
                  <a:pt x="1" y="1081"/>
                </a:lnTo>
                <a:lnTo>
                  <a:pt x="0" y="1107"/>
                </a:lnTo>
                <a:lnTo>
                  <a:pt x="0" y="1107"/>
                </a:lnTo>
                <a:lnTo>
                  <a:pt x="1" y="1133"/>
                </a:lnTo>
                <a:lnTo>
                  <a:pt x="5" y="1157"/>
                </a:lnTo>
                <a:lnTo>
                  <a:pt x="10" y="1182"/>
                </a:lnTo>
                <a:lnTo>
                  <a:pt x="16" y="1204"/>
                </a:lnTo>
                <a:lnTo>
                  <a:pt x="24" y="1225"/>
                </a:lnTo>
                <a:lnTo>
                  <a:pt x="34" y="1247"/>
                </a:lnTo>
                <a:lnTo>
                  <a:pt x="45" y="1266"/>
                </a:lnTo>
                <a:lnTo>
                  <a:pt x="58" y="1284"/>
                </a:lnTo>
                <a:lnTo>
                  <a:pt x="73" y="1299"/>
                </a:lnTo>
                <a:lnTo>
                  <a:pt x="89" y="1313"/>
                </a:lnTo>
                <a:lnTo>
                  <a:pt x="106" y="1326"/>
                </a:lnTo>
                <a:lnTo>
                  <a:pt x="122" y="1336"/>
                </a:lnTo>
                <a:lnTo>
                  <a:pt x="141" y="1346"/>
                </a:lnTo>
                <a:lnTo>
                  <a:pt x="161" y="1351"/>
                </a:lnTo>
                <a:lnTo>
                  <a:pt x="180" y="1356"/>
                </a:lnTo>
                <a:lnTo>
                  <a:pt x="200" y="1356"/>
                </a:lnTo>
                <a:lnTo>
                  <a:pt x="200" y="1356"/>
                </a:lnTo>
                <a:lnTo>
                  <a:pt x="218" y="1356"/>
                </a:lnTo>
                <a:lnTo>
                  <a:pt x="236" y="1352"/>
                </a:lnTo>
                <a:lnTo>
                  <a:pt x="250" y="1349"/>
                </a:lnTo>
                <a:lnTo>
                  <a:pt x="263" y="1343"/>
                </a:lnTo>
                <a:lnTo>
                  <a:pt x="276" y="1336"/>
                </a:lnTo>
                <a:lnTo>
                  <a:pt x="288" y="1328"/>
                </a:lnTo>
                <a:lnTo>
                  <a:pt x="299" y="1321"/>
                </a:lnTo>
                <a:lnTo>
                  <a:pt x="307" y="1313"/>
                </a:lnTo>
                <a:lnTo>
                  <a:pt x="324" y="1297"/>
                </a:lnTo>
                <a:lnTo>
                  <a:pt x="333" y="1282"/>
                </a:lnTo>
                <a:lnTo>
                  <a:pt x="342" y="1269"/>
                </a:lnTo>
                <a:lnTo>
                  <a:pt x="342" y="1269"/>
                </a:lnTo>
                <a:lnTo>
                  <a:pt x="348" y="1258"/>
                </a:lnTo>
                <a:lnTo>
                  <a:pt x="355" y="1248"/>
                </a:lnTo>
                <a:lnTo>
                  <a:pt x="361" y="1240"/>
                </a:lnTo>
                <a:lnTo>
                  <a:pt x="369" y="1234"/>
                </a:lnTo>
                <a:lnTo>
                  <a:pt x="376" y="1229"/>
                </a:lnTo>
                <a:lnTo>
                  <a:pt x="384" y="1225"/>
                </a:lnTo>
                <a:lnTo>
                  <a:pt x="390" y="1224"/>
                </a:lnTo>
                <a:lnTo>
                  <a:pt x="397" y="1224"/>
                </a:lnTo>
                <a:lnTo>
                  <a:pt x="403" y="1225"/>
                </a:lnTo>
                <a:lnTo>
                  <a:pt x="410" y="1229"/>
                </a:lnTo>
                <a:lnTo>
                  <a:pt x="416" y="1234"/>
                </a:lnTo>
                <a:lnTo>
                  <a:pt x="421" y="1240"/>
                </a:lnTo>
                <a:lnTo>
                  <a:pt x="424" y="1248"/>
                </a:lnTo>
                <a:lnTo>
                  <a:pt x="428" y="1258"/>
                </a:lnTo>
                <a:lnTo>
                  <a:pt x="429" y="1269"/>
                </a:lnTo>
                <a:lnTo>
                  <a:pt x="429" y="1282"/>
                </a:lnTo>
                <a:lnTo>
                  <a:pt x="429" y="1556"/>
                </a:lnTo>
                <a:lnTo>
                  <a:pt x="433" y="1556"/>
                </a:lnTo>
                <a:lnTo>
                  <a:pt x="433" y="2150"/>
                </a:lnTo>
                <a:lnTo>
                  <a:pt x="1305" y="2150"/>
                </a:lnTo>
                <a:lnTo>
                  <a:pt x="1305" y="2150"/>
                </a:lnTo>
                <a:lnTo>
                  <a:pt x="1318" y="2150"/>
                </a:lnTo>
                <a:lnTo>
                  <a:pt x="1327" y="2148"/>
                </a:lnTo>
                <a:lnTo>
                  <a:pt x="1337" y="2145"/>
                </a:lnTo>
                <a:lnTo>
                  <a:pt x="1345" y="2142"/>
                </a:lnTo>
                <a:lnTo>
                  <a:pt x="1352" y="2137"/>
                </a:lnTo>
                <a:lnTo>
                  <a:pt x="1357" y="2130"/>
                </a:lnTo>
                <a:lnTo>
                  <a:pt x="1360" y="2124"/>
                </a:lnTo>
                <a:lnTo>
                  <a:pt x="1362" y="2117"/>
                </a:lnTo>
                <a:lnTo>
                  <a:pt x="1362" y="2111"/>
                </a:lnTo>
                <a:lnTo>
                  <a:pt x="1360" y="2104"/>
                </a:lnTo>
                <a:lnTo>
                  <a:pt x="1357" y="2096"/>
                </a:lnTo>
                <a:lnTo>
                  <a:pt x="1352" y="2089"/>
                </a:lnTo>
                <a:lnTo>
                  <a:pt x="1347" y="2081"/>
                </a:lnTo>
                <a:lnTo>
                  <a:pt x="1339" y="2075"/>
                </a:lnTo>
                <a:lnTo>
                  <a:pt x="1329" y="2068"/>
                </a:lnTo>
                <a:lnTo>
                  <a:pt x="1318" y="2062"/>
                </a:lnTo>
                <a:lnTo>
                  <a:pt x="1318" y="2062"/>
                </a:lnTo>
                <a:lnTo>
                  <a:pt x="1303" y="2054"/>
                </a:lnTo>
                <a:lnTo>
                  <a:pt x="1290" y="2044"/>
                </a:lnTo>
                <a:lnTo>
                  <a:pt x="1274" y="2028"/>
                </a:lnTo>
                <a:lnTo>
                  <a:pt x="1266" y="2020"/>
                </a:lnTo>
                <a:lnTo>
                  <a:pt x="1258" y="2008"/>
                </a:lnTo>
                <a:lnTo>
                  <a:pt x="1251" y="1997"/>
                </a:lnTo>
                <a:lnTo>
                  <a:pt x="1243" y="1984"/>
                </a:lnTo>
                <a:lnTo>
                  <a:pt x="1238" y="1971"/>
                </a:lnTo>
                <a:lnTo>
                  <a:pt x="1233" y="1956"/>
                </a:lnTo>
                <a:lnTo>
                  <a:pt x="1231" y="1938"/>
                </a:lnTo>
                <a:lnTo>
                  <a:pt x="1230" y="1920"/>
                </a:lnTo>
                <a:lnTo>
                  <a:pt x="1230" y="1920"/>
                </a:lnTo>
                <a:lnTo>
                  <a:pt x="1231" y="1901"/>
                </a:lnTo>
                <a:lnTo>
                  <a:pt x="1235" y="1881"/>
                </a:lnTo>
                <a:lnTo>
                  <a:pt x="1241" y="1862"/>
                </a:lnTo>
                <a:lnTo>
                  <a:pt x="1249" y="1842"/>
                </a:lnTo>
                <a:lnTo>
                  <a:pt x="1261" y="1826"/>
                </a:lnTo>
                <a:lnTo>
                  <a:pt x="1272" y="1810"/>
                </a:lnTo>
                <a:lnTo>
                  <a:pt x="1287" y="1793"/>
                </a:lnTo>
                <a:lnTo>
                  <a:pt x="1303" y="1779"/>
                </a:lnTo>
                <a:lnTo>
                  <a:pt x="1321" y="1766"/>
                </a:lnTo>
                <a:lnTo>
                  <a:pt x="1340" y="1754"/>
                </a:lnTo>
                <a:lnTo>
                  <a:pt x="1360" y="1745"/>
                </a:lnTo>
                <a:lnTo>
                  <a:pt x="1383" y="1736"/>
                </a:lnTo>
                <a:lnTo>
                  <a:pt x="1406" y="1730"/>
                </a:lnTo>
                <a:lnTo>
                  <a:pt x="1430" y="1725"/>
                </a:lnTo>
                <a:lnTo>
                  <a:pt x="1454" y="1722"/>
                </a:lnTo>
                <a:lnTo>
                  <a:pt x="1480" y="1720"/>
                </a:lnTo>
                <a:lnTo>
                  <a:pt x="1480" y="1720"/>
                </a:lnTo>
                <a:lnTo>
                  <a:pt x="1505" y="1722"/>
                </a:lnTo>
                <a:lnTo>
                  <a:pt x="1529" y="1725"/>
                </a:lnTo>
                <a:lnTo>
                  <a:pt x="1554" y="1730"/>
                </a:lnTo>
                <a:lnTo>
                  <a:pt x="1576" y="1736"/>
                </a:lnTo>
                <a:lnTo>
                  <a:pt x="1599" y="1745"/>
                </a:lnTo>
                <a:lnTo>
                  <a:pt x="1619" y="1754"/>
                </a:lnTo>
                <a:lnTo>
                  <a:pt x="1638" y="1766"/>
                </a:lnTo>
                <a:lnTo>
                  <a:pt x="1656" y="1779"/>
                </a:lnTo>
                <a:lnTo>
                  <a:pt x="1672" y="1793"/>
                </a:lnTo>
                <a:lnTo>
                  <a:pt x="1687" y="1810"/>
                </a:lnTo>
                <a:lnTo>
                  <a:pt x="1698" y="1826"/>
                </a:lnTo>
                <a:lnTo>
                  <a:pt x="1710" y="1842"/>
                </a:lnTo>
                <a:lnTo>
                  <a:pt x="1718" y="1862"/>
                </a:lnTo>
                <a:lnTo>
                  <a:pt x="1724" y="1881"/>
                </a:lnTo>
                <a:lnTo>
                  <a:pt x="1728" y="1901"/>
                </a:lnTo>
                <a:lnTo>
                  <a:pt x="1729" y="1920"/>
                </a:lnTo>
                <a:lnTo>
                  <a:pt x="1729" y="1920"/>
                </a:lnTo>
                <a:close/>
              </a:path>
            </a:pathLst>
          </a:custGeom>
          <a:solidFill>
            <a:srgbClr val="0099D8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68000"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200" b="1" dirty="0">
                <a:solidFill>
                  <a:srgbClr val="FFFFFF"/>
                </a:solidFill>
              </a:rPr>
              <a:t>Arbeitsmedizinische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200" b="1" dirty="0">
                <a:solidFill>
                  <a:srgbClr val="FFFFFF"/>
                </a:solidFill>
              </a:rPr>
              <a:t>Beratung und Vorsorge, …</a:t>
            </a: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4661854" y="3624314"/>
            <a:ext cx="1890409" cy="2235010"/>
          </a:xfrm>
          <a:custGeom>
            <a:avLst/>
            <a:gdLst>
              <a:gd name="T0" fmla="*/ 195 w 2151"/>
              <a:gd name="T1" fmla="*/ 1725 h 2586"/>
              <a:gd name="T2" fmla="*/ 141 w 2151"/>
              <a:gd name="T3" fmla="*/ 1702 h 2586"/>
              <a:gd name="T4" fmla="*/ 96 w 2151"/>
              <a:gd name="T5" fmla="*/ 1655 h 2586"/>
              <a:gd name="T6" fmla="*/ 76 w 2151"/>
              <a:gd name="T7" fmla="*/ 1621 h 2586"/>
              <a:gd name="T8" fmla="*/ 47 w 2151"/>
              <a:gd name="T9" fmla="*/ 1598 h 2586"/>
              <a:gd name="T10" fmla="*/ 19 w 2151"/>
              <a:gd name="T11" fmla="*/ 1603 h 2586"/>
              <a:gd name="T12" fmla="*/ 2 w 2151"/>
              <a:gd name="T13" fmla="*/ 1631 h 2586"/>
              <a:gd name="T14" fmla="*/ 2151 w 2151"/>
              <a:gd name="T15" fmla="*/ 2586 h 2586"/>
              <a:gd name="T16" fmla="*/ 1218 w 2151"/>
              <a:gd name="T17" fmla="*/ 430 h 2586"/>
              <a:gd name="T18" fmla="*/ 1184 w 2151"/>
              <a:gd name="T19" fmla="*/ 425 h 2586"/>
              <a:gd name="T20" fmla="*/ 1163 w 2151"/>
              <a:gd name="T21" fmla="*/ 404 h 2586"/>
              <a:gd name="T22" fmla="*/ 1165 w 2151"/>
              <a:gd name="T23" fmla="*/ 376 h 2586"/>
              <a:gd name="T24" fmla="*/ 1194 w 2151"/>
              <a:gd name="T25" fmla="*/ 347 h 2586"/>
              <a:gd name="T26" fmla="*/ 1233 w 2151"/>
              <a:gd name="T27" fmla="*/ 322 h 2586"/>
              <a:gd name="T28" fmla="*/ 1272 w 2151"/>
              <a:gd name="T29" fmla="*/ 277 h 2586"/>
              <a:gd name="T30" fmla="*/ 1292 w 2151"/>
              <a:gd name="T31" fmla="*/ 218 h 2586"/>
              <a:gd name="T32" fmla="*/ 1288 w 2151"/>
              <a:gd name="T33" fmla="*/ 160 h 2586"/>
              <a:gd name="T34" fmla="*/ 1251 w 2151"/>
              <a:gd name="T35" fmla="*/ 88 h 2586"/>
              <a:gd name="T36" fmla="*/ 1183 w 2151"/>
              <a:gd name="T37" fmla="*/ 34 h 2586"/>
              <a:gd name="T38" fmla="*/ 1093 w 2151"/>
              <a:gd name="T39" fmla="*/ 4 h 2586"/>
              <a:gd name="T40" fmla="*/ 1018 w 2151"/>
              <a:gd name="T41" fmla="*/ 2 h 2586"/>
              <a:gd name="T42" fmla="*/ 924 w 2151"/>
              <a:gd name="T43" fmla="*/ 25 h 2586"/>
              <a:gd name="T44" fmla="*/ 851 w 2151"/>
              <a:gd name="T45" fmla="*/ 73 h 2586"/>
              <a:gd name="T46" fmla="*/ 805 w 2151"/>
              <a:gd name="T47" fmla="*/ 142 h 2586"/>
              <a:gd name="T48" fmla="*/ 794 w 2151"/>
              <a:gd name="T49" fmla="*/ 200 h 2586"/>
              <a:gd name="T50" fmla="*/ 807 w 2151"/>
              <a:gd name="T51" fmla="*/ 264 h 2586"/>
              <a:gd name="T52" fmla="*/ 838 w 2151"/>
              <a:gd name="T53" fmla="*/ 308 h 2586"/>
              <a:gd name="T54" fmla="*/ 882 w 2151"/>
              <a:gd name="T55" fmla="*/ 342 h 2586"/>
              <a:gd name="T56" fmla="*/ 916 w 2151"/>
              <a:gd name="T57" fmla="*/ 368 h 2586"/>
              <a:gd name="T58" fmla="*/ 926 w 2151"/>
              <a:gd name="T59" fmla="*/ 397 h 2586"/>
              <a:gd name="T60" fmla="*/ 909 w 2151"/>
              <a:gd name="T61" fmla="*/ 420 h 2586"/>
              <a:gd name="T62" fmla="*/ 869 w 2151"/>
              <a:gd name="T63" fmla="*/ 430 h 2586"/>
              <a:gd name="T64" fmla="*/ 0 w 2151"/>
              <a:gd name="T65" fmla="*/ 1305 h 2586"/>
              <a:gd name="T66" fmla="*/ 5 w 2151"/>
              <a:gd name="T67" fmla="*/ 1338 h 2586"/>
              <a:gd name="T68" fmla="*/ 26 w 2151"/>
              <a:gd name="T69" fmla="*/ 1361 h 2586"/>
              <a:gd name="T70" fmla="*/ 54 w 2151"/>
              <a:gd name="T71" fmla="*/ 1357 h 2586"/>
              <a:gd name="T72" fmla="*/ 83 w 2151"/>
              <a:gd name="T73" fmla="*/ 1328 h 2586"/>
              <a:gd name="T74" fmla="*/ 107 w 2151"/>
              <a:gd name="T75" fmla="*/ 1291 h 2586"/>
              <a:gd name="T76" fmla="*/ 153 w 2151"/>
              <a:gd name="T77" fmla="*/ 1250 h 2586"/>
              <a:gd name="T78" fmla="*/ 211 w 2151"/>
              <a:gd name="T79" fmla="*/ 1230 h 2586"/>
              <a:gd name="T80" fmla="*/ 270 w 2151"/>
              <a:gd name="T81" fmla="*/ 1235 h 2586"/>
              <a:gd name="T82" fmla="*/ 342 w 2151"/>
              <a:gd name="T83" fmla="*/ 1273 h 2586"/>
              <a:gd name="T84" fmla="*/ 395 w 2151"/>
              <a:gd name="T85" fmla="*/ 1339 h 2586"/>
              <a:gd name="T86" fmla="*/ 426 w 2151"/>
              <a:gd name="T87" fmla="*/ 1429 h 2586"/>
              <a:gd name="T88" fmla="*/ 428 w 2151"/>
              <a:gd name="T89" fmla="*/ 1505 h 2586"/>
              <a:gd name="T90" fmla="*/ 405 w 2151"/>
              <a:gd name="T91" fmla="*/ 1598 h 2586"/>
              <a:gd name="T92" fmla="*/ 356 w 2151"/>
              <a:gd name="T93" fmla="*/ 1673 h 2586"/>
              <a:gd name="T94" fmla="*/ 288 w 2151"/>
              <a:gd name="T95" fmla="*/ 1718 h 2586"/>
              <a:gd name="T96" fmla="*/ 229 w 2151"/>
              <a:gd name="T97" fmla="*/ 1730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229" y="1730"/>
                </a:moveTo>
                <a:lnTo>
                  <a:pt x="229" y="1730"/>
                </a:lnTo>
                <a:lnTo>
                  <a:pt x="211" y="1728"/>
                </a:lnTo>
                <a:lnTo>
                  <a:pt x="195" y="1725"/>
                </a:lnTo>
                <a:lnTo>
                  <a:pt x="179" y="1722"/>
                </a:lnTo>
                <a:lnTo>
                  <a:pt x="166" y="1715"/>
                </a:lnTo>
                <a:lnTo>
                  <a:pt x="153" y="1709"/>
                </a:lnTo>
                <a:lnTo>
                  <a:pt x="141" y="1702"/>
                </a:lnTo>
                <a:lnTo>
                  <a:pt x="132" y="1694"/>
                </a:lnTo>
                <a:lnTo>
                  <a:pt x="122" y="1686"/>
                </a:lnTo>
                <a:lnTo>
                  <a:pt x="107" y="1670"/>
                </a:lnTo>
                <a:lnTo>
                  <a:pt x="96" y="1655"/>
                </a:lnTo>
                <a:lnTo>
                  <a:pt x="88" y="1642"/>
                </a:lnTo>
                <a:lnTo>
                  <a:pt x="88" y="1642"/>
                </a:lnTo>
                <a:lnTo>
                  <a:pt x="83" y="1631"/>
                </a:lnTo>
                <a:lnTo>
                  <a:pt x="76" y="1621"/>
                </a:lnTo>
                <a:lnTo>
                  <a:pt x="68" y="1613"/>
                </a:lnTo>
                <a:lnTo>
                  <a:pt x="62" y="1606"/>
                </a:lnTo>
                <a:lnTo>
                  <a:pt x="54" y="1601"/>
                </a:lnTo>
                <a:lnTo>
                  <a:pt x="47" y="1598"/>
                </a:lnTo>
                <a:lnTo>
                  <a:pt x="39" y="1598"/>
                </a:lnTo>
                <a:lnTo>
                  <a:pt x="32" y="1598"/>
                </a:lnTo>
                <a:lnTo>
                  <a:pt x="26" y="1600"/>
                </a:lnTo>
                <a:lnTo>
                  <a:pt x="19" y="1603"/>
                </a:lnTo>
                <a:lnTo>
                  <a:pt x="15" y="1608"/>
                </a:lnTo>
                <a:lnTo>
                  <a:pt x="10" y="1614"/>
                </a:lnTo>
                <a:lnTo>
                  <a:pt x="5" y="1621"/>
                </a:lnTo>
                <a:lnTo>
                  <a:pt x="2" y="1631"/>
                </a:lnTo>
                <a:lnTo>
                  <a:pt x="0" y="1642"/>
                </a:lnTo>
                <a:lnTo>
                  <a:pt x="0" y="1655"/>
                </a:lnTo>
                <a:lnTo>
                  <a:pt x="0" y="2586"/>
                </a:lnTo>
                <a:lnTo>
                  <a:pt x="2151" y="2586"/>
                </a:lnTo>
                <a:lnTo>
                  <a:pt x="2151" y="431"/>
                </a:lnTo>
                <a:lnTo>
                  <a:pt x="1656" y="431"/>
                </a:lnTo>
                <a:lnTo>
                  <a:pt x="1656" y="430"/>
                </a:lnTo>
                <a:lnTo>
                  <a:pt x="1218" y="430"/>
                </a:lnTo>
                <a:lnTo>
                  <a:pt x="1218" y="430"/>
                </a:lnTo>
                <a:lnTo>
                  <a:pt x="1205" y="430"/>
                </a:lnTo>
                <a:lnTo>
                  <a:pt x="1194" y="428"/>
                </a:lnTo>
                <a:lnTo>
                  <a:pt x="1184" y="425"/>
                </a:lnTo>
                <a:lnTo>
                  <a:pt x="1178" y="420"/>
                </a:lnTo>
                <a:lnTo>
                  <a:pt x="1171" y="415"/>
                </a:lnTo>
                <a:lnTo>
                  <a:pt x="1166" y="410"/>
                </a:lnTo>
                <a:lnTo>
                  <a:pt x="1163" y="404"/>
                </a:lnTo>
                <a:lnTo>
                  <a:pt x="1162" y="397"/>
                </a:lnTo>
                <a:lnTo>
                  <a:pt x="1162" y="391"/>
                </a:lnTo>
                <a:lnTo>
                  <a:pt x="1162" y="383"/>
                </a:lnTo>
                <a:lnTo>
                  <a:pt x="1165" y="376"/>
                </a:lnTo>
                <a:lnTo>
                  <a:pt x="1170" y="368"/>
                </a:lnTo>
                <a:lnTo>
                  <a:pt x="1176" y="361"/>
                </a:lnTo>
                <a:lnTo>
                  <a:pt x="1184" y="353"/>
                </a:lnTo>
                <a:lnTo>
                  <a:pt x="1194" y="347"/>
                </a:lnTo>
                <a:lnTo>
                  <a:pt x="1205" y="342"/>
                </a:lnTo>
                <a:lnTo>
                  <a:pt x="1205" y="342"/>
                </a:lnTo>
                <a:lnTo>
                  <a:pt x="1218" y="334"/>
                </a:lnTo>
                <a:lnTo>
                  <a:pt x="1233" y="322"/>
                </a:lnTo>
                <a:lnTo>
                  <a:pt x="1249" y="308"/>
                </a:lnTo>
                <a:lnTo>
                  <a:pt x="1258" y="298"/>
                </a:lnTo>
                <a:lnTo>
                  <a:pt x="1266" y="288"/>
                </a:lnTo>
                <a:lnTo>
                  <a:pt x="1272" y="277"/>
                </a:lnTo>
                <a:lnTo>
                  <a:pt x="1279" y="264"/>
                </a:lnTo>
                <a:lnTo>
                  <a:pt x="1285" y="251"/>
                </a:lnTo>
                <a:lnTo>
                  <a:pt x="1288" y="235"/>
                </a:lnTo>
                <a:lnTo>
                  <a:pt x="1292" y="218"/>
                </a:lnTo>
                <a:lnTo>
                  <a:pt x="1293" y="200"/>
                </a:lnTo>
                <a:lnTo>
                  <a:pt x="1293" y="200"/>
                </a:lnTo>
                <a:lnTo>
                  <a:pt x="1292" y="181"/>
                </a:lnTo>
                <a:lnTo>
                  <a:pt x="1288" y="160"/>
                </a:lnTo>
                <a:lnTo>
                  <a:pt x="1282" y="142"/>
                </a:lnTo>
                <a:lnTo>
                  <a:pt x="1274" y="122"/>
                </a:lnTo>
                <a:lnTo>
                  <a:pt x="1262" y="104"/>
                </a:lnTo>
                <a:lnTo>
                  <a:pt x="1251" y="88"/>
                </a:lnTo>
                <a:lnTo>
                  <a:pt x="1236" y="73"/>
                </a:lnTo>
                <a:lnTo>
                  <a:pt x="1220" y="59"/>
                </a:lnTo>
                <a:lnTo>
                  <a:pt x="1202" y="46"/>
                </a:lnTo>
                <a:lnTo>
                  <a:pt x="1183" y="34"/>
                </a:lnTo>
                <a:lnTo>
                  <a:pt x="1162" y="25"/>
                </a:lnTo>
                <a:lnTo>
                  <a:pt x="1140" y="17"/>
                </a:lnTo>
                <a:lnTo>
                  <a:pt x="1118" y="8"/>
                </a:lnTo>
                <a:lnTo>
                  <a:pt x="1093" y="4"/>
                </a:lnTo>
                <a:lnTo>
                  <a:pt x="1069" y="2"/>
                </a:lnTo>
                <a:lnTo>
                  <a:pt x="1043" y="0"/>
                </a:lnTo>
                <a:lnTo>
                  <a:pt x="1043" y="0"/>
                </a:lnTo>
                <a:lnTo>
                  <a:pt x="1018" y="2"/>
                </a:lnTo>
                <a:lnTo>
                  <a:pt x="992" y="4"/>
                </a:lnTo>
                <a:lnTo>
                  <a:pt x="970" y="8"/>
                </a:lnTo>
                <a:lnTo>
                  <a:pt x="947" y="17"/>
                </a:lnTo>
                <a:lnTo>
                  <a:pt x="924" y="25"/>
                </a:lnTo>
                <a:lnTo>
                  <a:pt x="903" y="34"/>
                </a:lnTo>
                <a:lnTo>
                  <a:pt x="885" y="46"/>
                </a:lnTo>
                <a:lnTo>
                  <a:pt x="867" y="59"/>
                </a:lnTo>
                <a:lnTo>
                  <a:pt x="851" y="73"/>
                </a:lnTo>
                <a:lnTo>
                  <a:pt x="836" y="88"/>
                </a:lnTo>
                <a:lnTo>
                  <a:pt x="823" y="104"/>
                </a:lnTo>
                <a:lnTo>
                  <a:pt x="813" y="122"/>
                </a:lnTo>
                <a:lnTo>
                  <a:pt x="805" y="142"/>
                </a:lnTo>
                <a:lnTo>
                  <a:pt x="799" y="160"/>
                </a:lnTo>
                <a:lnTo>
                  <a:pt x="795" y="181"/>
                </a:lnTo>
                <a:lnTo>
                  <a:pt x="794" y="200"/>
                </a:lnTo>
                <a:lnTo>
                  <a:pt x="794" y="200"/>
                </a:lnTo>
                <a:lnTo>
                  <a:pt x="794" y="218"/>
                </a:lnTo>
                <a:lnTo>
                  <a:pt x="797" y="235"/>
                </a:lnTo>
                <a:lnTo>
                  <a:pt x="802" y="251"/>
                </a:lnTo>
                <a:lnTo>
                  <a:pt x="807" y="264"/>
                </a:lnTo>
                <a:lnTo>
                  <a:pt x="813" y="277"/>
                </a:lnTo>
                <a:lnTo>
                  <a:pt x="822" y="288"/>
                </a:lnTo>
                <a:lnTo>
                  <a:pt x="830" y="298"/>
                </a:lnTo>
                <a:lnTo>
                  <a:pt x="838" y="308"/>
                </a:lnTo>
                <a:lnTo>
                  <a:pt x="854" y="322"/>
                </a:lnTo>
                <a:lnTo>
                  <a:pt x="867" y="334"/>
                </a:lnTo>
                <a:lnTo>
                  <a:pt x="882" y="342"/>
                </a:lnTo>
                <a:lnTo>
                  <a:pt x="882" y="342"/>
                </a:lnTo>
                <a:lnTo>
                  <a:pt x="891" y="347"/>
                </a:lnTo>
                <a:lnTo>
                  <a:pt x="901" y="353"/>
                </a:lnTo>
                <a:lnTo>
                  <a:pt x="909" y="361"/>
                </a:lnTo>
                <a:lnTo>
                  <a:pt x="916" y="368"/>
                </a:lnTo>
                <a:lnTo>
                  <a:pt x="921" y="376"/>
                </a:lnTo>
                <a:lnTo>
                  <a:pt x="924" y="383"/>
                </a:lnTo>
                <a:lnTo>
                  <a:pt x="926" y="391"/>
                </a:lnTo>
                <a:lnTo>
                  <a:pt x="926" y="397"/>
                </a:lnTo>
                <a:lnTo>
                  <a:pt x="924" y="404"/>
                </a:lnTo>
                <a:lnTo>
                  <a:pt x="921" y="410"/>
                </a:lnTo>
                <a:lnTo>
                  <a:pt x="916" y="415"/>
                </a:lnTo>
                <a:lnTo>
                  <a:pt x="909" y="420"/>
                </a:lnTo>
                <a:lnTo>
                  <a:pt x="901" y="425"/>
                </a:lnTo>
                <a:lnTo>
                  <a:pt x="891" y="428"/>
                </a:lnTo>
                <a:lnTo>
                  <a:pt x="880" y="430"/>
                </a:lnTo>
                <a:lnTo>
                  <a:pt x="869" y="430"/>
                </a:lnTo>
                <a:lnTo>
                  <a:pt x="595" y="430"/>
                </a:lnTo>
                <a:lnTo>
                  <a:pt x="595" y="431"/>
                </a:lnTo>
                <a:lnTo>
                  <a:pt x="0" y="431"/>
                </a:lnTo>
                <a:lnTo>
                  <a:pt x="0" y="1305"/>
                </a:lnTo>
                <a:lnTo>
                  <a:pt x="0" y="1305"/>
                </a:lnTo>
                <a:lnTo>
                  <a:pt x="0" y="1317"/>
                </a:lnTo>
                <a:lnTo>
                  <a:pt x="2" y="1328"/>
                </a:lnTo>
                <a:lnTo>
                  <a:pt x="5" y="1338"/>
                </a:lnTo>
                <a:lnTo>
                  <a:pt x="10" y="1346"/>
                </a:lnTo>
                <a:lnTo>
                  <a:pt x="15" y="1352"/>
                </a:lnTo>
                <a:lnTo>
                  <a:pt x="19" y="1357"/>
                </a:lnTo>
                <a:lnTo>
                  <a:pt x="26" y="1361"/>
                </a:lnTo>
                <a:lnTo>
                  <a:pt x="32" y="1362"/>
                </a:lnTo>
                <a:lnTo>
                  <a:pt x="39" y="1362"/>
                </a:lnTo>
                <a:lnTo>
                  <a:pt x="47" y="1361"/>
                </a:lnTo>
                <a:lnTo>
                  <a:pt x="54" y="1357"/>
                </a:lnTo>
                <a:lnTo>
                  <a:pt x="62" y="1352"/>
                </a:lnTo>
                <a:lnTo>
                  <a:pt x="68" y="1346"/>
                </a:lnTo>
                <a:lnTo>
                  <a:pt x="76" y="1338"/>
                </a:lnTo>
                <a:lnTo>
                  <a:pt x="83" y="1328"/>
                </a:lnTo>
                <a:lnTo>
                  <a:pt x="88" y="1318"/>
                </a:lnTo>
                <a:lnTo>
                  <a:pt x="88" y="1318"/>
                </a:lnTo>
                <a:lnTo>
                  <a:pt x="96" y="1304"/>
                </a:lnTo>
                <a:lnTo>
                  <a:pt x="107" y="1291"/>
                </a:lnTo>
                <a:lnTo>
                  <a:pt x="122" y="1274"/>
                </a:lnTo>
                <a:lnTo>
                  <a:pt x="132" y="1266"/>
                </a:lnTo>
                <a:lnTo>
                  <a:pt x="141" y="1258"/>
                </a:lnTo>
                <a:lnTo>
                  <a:pt x="153" y="1250"/>
                </a:lnTo>
                <a:lnTo>
                  <a:pt x="166" y="1243"/>
                </a:lnTo>
                <a:lnTo>
                  <a:pt x="179" y="1238"/>
                </a:lnTo>
                <a:lnTo>
                  <a:pt x="195" y="1234"/>
                </a:lnTo>
                <a:lnTo>
                  <a:pt x="211" y="1230"/>
                </a:lnTo>
                <a:lnTo>
                  <a:pt x="229" y="1230"/>
                </a:lnTo>
                <a:lnTo>
                  <a:pt x="229" y="1230"/>
                </a:lnTo>
                <a:lnTo>
                  <a:pt x="249" y="1232"/>
                </a:lnTo>
                <a:lnTo>
                  <a:pt x="270" y="1235"/>
                </a:lnTo>
                <a:lnTo>
                  <a:pt x="288" y="1242"/>
                </a:lnTo>
                <a:lnTo>
                  <a:pt x="307" y="1250"/>
                </a:lnTo>
                <a:lnTo>
                  <a:pt x="325" y="1260"/>
                </a:lnTo>
                <a:lnTo>
                  <a:pt x="342" y="1273"/>
                </a:lnTo>
                <a:lnTo>
                  <a:pt x="356" y="1287"/>
                </a:lnTo>
                <a:lnTo>
                  <a:pt x="371" y="1304"/>
                </a:lnTo>
                <a:lnTo>
                  <a:pt x="384" y="1321"/>
                </a:lnTo>
                <a:lnTo>
                  <a:pt x="395" y="1339"/>
                </a:lnTo>
                <a:lnTo>
                  <a:pt x="405" y="1361"/>
                </a:lnTo>
                <a:lnTo>
                  <a:pt x="413" y="1383"/>
                </a:lnTo>
                <a:lnTo>
                  <a:pt x="421" y="1406"/>
                </a:lnTo>
                <a:lnTo>
                  <a:pt x="426" y="1429"/>
                </a:lnTo>
                <a:lnTo>
                  <a:pt x="428" y="1455"/>
                </a:lnTo>
                <a:lnTo>
                  <a:pt x="429" y="1479"/>
                </a:lnTo>
                <a:lnTo>
                  <a:pt x="429" y="1479"/>
                </a:lnTo>
                <a:lnTo>
                  <a:pt x="428" y="1505"/>
                </a:lnTo>
                <a:lnTo>
                  <a:pt x="426" y="1530"/>
                </a:lnTo>
                <a:lnTo>
                  <a:pt x="421" y="1554"/>
                </a:lnTo>
                <a:lnTo>
                  <a:pt x="413" y="1577"/>
                </a:lnTo>
                <a:lnTo>
                  <a:pt x="405" y="1598"/>
                </a:lnTo>
                <a:lnTo>
                  <a:pt x="395" y="1619"/>
                </a:lnTo>
                <a:lnTo>
                  <a:pt x="384" y="1639"/>
                </a:lnTo>
                <a:lnTo>
                  <a:pt x="371" y="1657"/>
                </a:lnTo>
                <a:lnTo>
                  <a:pt x="356" y="1673"/>
                </a:lnTo>
                <a:lnTo>
                  <a:pt x="342" y="1686"/>
                </a:lnTo>
                <a:lnTo>
                  <a:pt x="325" y="1699"/>
                </a:lnTo>
                <a:lnTo>
                  <a:pt x="307" y="1710"/>
                </a:lnTo>
                <a:lnTo>
                  <a:pt x="288" y="1718"/>
                </a:lnTo>
                <a:lnTo>
                  <a:pt x="270" y="1725"/>
                </a:lnTo>
                <a:lnTo>
                  <a:pt x="249" y="1728"/>
                </a:lnTo>
                <a:lnTo>
                  <a:pt x="229" y="1730"/>
                </a:lnTo>
                <a:lnTo>
                  <a:pt x="229" y="1730"/>
                </a:lnTo>
                <a:close/>
              </a:path>
            </a:pathLst>
          </a:custGeom>
          <a:solidFill>
            <a:srgbClr val="81524A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68000" anchor="ctr" anchorCtr="1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200" b="1" dirty="0">
                <a:solidFill>
                  <a:srgbClr val="FFFFFF"/>
                </a:solidFill>
              </a:rPr>
              <a:t>Auswahl </a:t>
            </a:r>
            <a:endParaRPr lang="de-DE" sz="1200" b="1" dirty="0" smtClean="0">
              <a:solidFill>
                <a:srgbClr val="FFFFFF"/>
              </a:solidFill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200" b="1" dirty="0" smtClean="0">
                <a:solidFill>
                  <a:srgbClr val="FFFFFF"/>
                </a:solidFill>
              </a:rPr>
              <a:t>Schutzhand-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200" b="1" dirty="0" smtClean="0">
                <a:solidFill>
                  <a:srgbClr val="FFFFFF"/>
                </a:solidFill>
              </a:rPr>
              <a:t>schuhe, </a:t>
            </a:r>
            <a:r>
              <a:rPr lang="de-DE" sz="1200" b="1" dirty="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34" y="549123"/>
            <a:ext cx="1833265" cy="122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3" grpId="0" animBg="1"/>
      <p:bldP spid="7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4427984" y="2276872"/>
            <a:ext cx="3744416" cy="25122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 algn="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1600" b="1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79316" y="2276872"/>
            <a:ext cx="3744416" cy="2512234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 algn="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1600" b="1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579316" y="1772816"/>
            <a:ext cx="3744416" cy="440094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 algn="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1600" b="1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427984" y="1772816"/>
            <a:ext cx="3744416" cy="4400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 algn="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1600" b="1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427984" y="4869160"/>
            <a:ext cx="3744416" cy="4400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 algn="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1600" b="1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79316" y="4869160"/>
            <a:ext cx="3744416" cy="440094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 algn="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</a:pPr>
            <a:endParaRPr lang="de-DE" sz="1600" b="1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Betriebsärztliche und </a:t>
            </a:r>
            <a:br>
              <a:rPr lang="de-DE" dirty="0" smtClean="0"/>
            </a:br>
            <a:r>
              <a:rPr lang="de-DE" dirty="0" smtClean="0"/>
              <a:t>sicherheitstechnische Betreuungsformen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2852936"/>
            <a:ext cx="2520336" cy="17173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CB135"/>
              </a:buClr>
              <a:buFont typeface="Wingdings" charset="2"/>
              <a:buNone/>
            </a:pPr>
            <a:r>
              <a:rPr lang="de-DE" sz="1600" dirty="0">
                <a:solidFill>
                  <a:srgbClr val="000000"/>
                </a:solidFill>
                <a:cs typeface="Arial" charset="0"/>
              </a:rPr>
              <a:t>Unternehmerin bzw. verantwortlicher Meister qualifiziert sich in Schulung und organisiert den betrieblichen Arbeitsschutz selbst</a:t>
            </a:r>
          </a:p>
        </p:txBody>
      </p:sp>
      <p:sp>
        <p:nvSpPr>
          <p:cNvPr id="4" name="Rechteck 3"/>
          <p:cNvSpPr/>
          <p:nvPr/>
        </p:nvSpPr>
        <p:spPr>
          <a:xfrm>
            <a:off x="4496698" y="1815878"/>
            <a:ext cx="259558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latin typeface="Arial" charset="0"/>
                <a:cs typeface="Arial" charset="0"/>
              </a:rPr>
              <a:t>Alternative Betreuung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11560" y="1815878"/>
            <a:ext cx="1941557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latin typeface="Arial" charset="0"/>
                <a:cs typeface="Arial" charset="0"/>
              </a:rPr>
              <a:t>Regelbetreuung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501634" y="2455904"/>
            <a:ext cx="2518638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" charset="0"/>
                <a:cs typeface="Arial" charset="0"/>
              </a:rPr>
              <a:t>Unternehmerschulung:</a:t>
            </a:r>
          </a:p>
        </p:txBody>
      </p:sp>
      <p:sp>
        <p:nvSpPr>
          <p:cNvPr id="17" name="Rechteck 16"/>
          <p:cNvSpPr/>
          <p:nvPr/>
        </p:nvSpPr>
        <p:spPr>
          <a:xfrm>
            <a:off x="611560" y="2455904"/>
            <a:ext cx="3321095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Fachkraft </a:t>
            </a:r>
            <a:r>
              <a:rPr lang="de-DE" dirty="0">
                <a:latin typeface="Arial" charset="0"/>
                <a:cs typeface="Arial" charset="0"/>
              </a:rPr>
              <a:t>für Arbeitssicherheit </a:t>
            </a:r>
            <a:r>
              <a:rPr 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oder</a:t>
            </a:r>
            <a:r>
              <a:rPr lang="de-DE" dirty="0">
                <a:latin typeface="Arial" charset="0"/>
                <a:cs typeface="Arial" charset="0"/>
              </a:rPr>
              <a:t> Betriebsarzt unterstützen bei der </a:t>
            </a:r>
            <a:r>
              <a:rPr lang="de-DE" spc="-40" dirty="0">
                <a:latin typeface="Arial" charset="0"/>
                <a:cs typeface="Arial" charset="0"/>
              </a:rPr>
              <a:t>Gefährdungsbeurteilung</a:t>
            </a:r>
            <a:endParaRPr lang="de-DE" b="1" spc="-40" dirty="0">
              <a:latin typeface="Arial" charset="0"/>
              <a:cs typeface="Arial" charset="0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11560" y="4898368"/>
            <a:ext cx="364715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latin typeface="Arial" charset="0"/>
                <a:cs typeface="Arial" charset="0"/>
              </a:rPr>
              <a:t>plus </a:t>
            </a:r>
            <a:r>
              <a:rPr lang="de-DE" dirty="0">
                <a:latin typeface="Arial" charset="0"/>
                <a:cs typeface="Arial" charset="0"/>
              </a:rPr>
              <a:t>bedarfsorientierte Betreuung</a:t>
            </a:r>
            <a:endParaRPr lang="de-DE" b="1" dirty="0">
              <a:latin typeface="Arial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525248" y="4899776"/>
            <a:ext cx="364715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latin typeface="Arial" charset="0"/>
                <a:cs typeface="Arial" charset="0"/>
              </a:rPr>
              <a:t>plus</a:t>
            </a:r>
            <a:r>
              <a:rPr lang="de-DE" dirty="0">
                <a:latin typeface="Arial" charset="0"/>
                <a:cs typeface="Arial" charset="0"/>
              </a:rPr>
              <a:t> bedarfsorientierte Betreuung</a:t>
            </a:r>
            <a:endParaRPr lang="de-DE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" grpId="0" animBg="1"/>
      <p:bldP spid="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zur alternativen Betreuung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741449"/>
              </p:ext>
            </p:extLst>
          </p:nvPr>
        </p:nvGraphicFramePr>
        <p:xfrm>
          <a:off x="610987" y="1268760"/>
          <a:ext cx="7584230" cy="468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" y="1306988"/>
            <a:ext cx="828000" cy="828000"/>
          </a:xfrm>
          <a:prstGeom prst="rect">
            <a:avLst/>
          </a:prstGeom>
        </p:spPr>
      </p:pic>
      <p:pic>
        <p:nvPicPr>
          <p:cNvPr id="9" name="Grafik 8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5670" r="-1" b="30993"/>
          <a:stretch/>
        </p:blipFill>
        <p:spPr>
          <a:xfrm>
            <a:off x="728064" y="5346926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4" y="4329192"/>
            <a:ext cx="828000" cy="828000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2" t="-343" r="880" b="9422"/>
          <a:stretch/>
        </p:blipFill>
        <p:spPr>
          <a:xfrm>
            <a:off x="728064" y="2312968"/>
            <a:ext cx="828000" cy="828000"/>
          </a:xfrm>
          <a:prstGeom prst="rect">
            <a:avLst/>
          </a:prstGeom>
        </p:spPr>
      </p:pic>
      <p:pic>
        <p:nvPicPr>
          <p:cNvPr id="12" name="Grafik 11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2969" r="12046" b="309"/>
          <a:stretch/>
        </p:blipFill>
        <p:spPr>
          <a:xfrm>
            <a:off x="728064" y="3321080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20EB17-EC17-42BA-98DD-9BCD997BF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C20EB17-EC17-42BA-98DD-9BCD997BF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C20EB17-EC17-42BA-98DD-9BCD997BF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C20EB17-EC17-42BA-98DD-9BCD997BF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8A9A3C-7780-446E-817D-6C446E0AD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6D8A9A3C-7780-446E-817D-6C446E0AD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6D8A9A3C-7780-446E-817D-6C446E0AD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6D8A9A3C-7780-446E-817D-6C446E0AD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A3238-4868-4A1C-9284-912847828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7B8A3238-4868-4A1C-9284-912847828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7B8A3238-4868-4A1C-9284-912847828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7B8A3238-4868-4A1C-9284-912847828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6714D4-4108-4AD2-ADDB-DAA3ADDAB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5B6714D4-4108-4AD2-ADDB-DAA3ADDAB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5B6714D4-4108-4AD2-ADDB-DAA3ADDAB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5B6714D4-4108-4AD2-ADDB-DAA3ADDAB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7F6E28-54F7-4C0E-82F0-FB2DD126B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4A7F6E28-54F7-4C0E-82F0-FB2DD126B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4A7F6E28-54F7-4C0E-82F0-FB2DD126B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4A7F6E28-54F7-4C0E-82F0-FB2DD126B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auto">
          <a:xfrm>
            <a:off x="683568" y="4729790"/>
            <a:ext cx="7488832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83568" y="3933056"/>
            <a:ext cx="7488832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83840" y="3140968"/>
            <a:ext cx="748856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83568" y="2336707"/>
            <a:ext cx="7488832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683840" y="1556792"/>
            <a:ext cx="748856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598489"/>
            <a:ext cx="7848600" cy="670272"/>
          </a:xfrm>
        </p:spPr>
        <p:txBody>
          <a:bodyPr/>
          <a:lstStyle/>
          <a:p>
            <a:r>
              <a:rPr lang="de-DE" dirty="0" smtClean="0"/>
              <a:t>Wie kann das Team unterstützen?</a:t>
            </a:r>
            <a:endParaRPr lang="de-DE" dirty="0"/>
          </a:p>
        </p:txBody>
      </p:sp>
      <p:sp>
        <p:nvSpPr>
          <p:cNvPr id="5" name="Inhaltsplatzhalter 6"/>
          <p:cNvSpPr txBox="1">
            <a:spLocks/>
          </p:cNvSpPr>
          <p:nvPr/>
        </p:nvSpPr>
        <p:spPr bwMode="gray">
          <a:xfrm>
            <a:off x="954620" y="1746939"/>
            <a:ext cx="7848600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82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l"/>
              <a:tabLst>
                <a:tab pos="266700" algn="l"/>
              </a:tabLs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651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335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907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5125" indent="-2714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tabLst>
                <a:tab pos="2667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>
              <a:buClrTx/>
              <a:buFont typeface="Arial" pitchFamily="34" charset="0"/>
              <a:buChar char="•"/>
            </a:pPr>
            <a:r>
              <a:rPr lang="de-DE" sz="1800" dirty="0" smtClean="0"/>
              <a:t>Hinweise auf Gefährdungen und Belastungen geben</a:t>
            </a:r>
          </a:p>
        </p:txBody>
      </p:sp>
      <p:sp>
        <p:nvSpPr>
          <p:cNvPr id="4" name="Rechteck 3"/>
          <p:cNvSpPr/>
          <p:nvPr/>
        </p:nvSpPr>
        <p:spPr>
          <a:xfrm>
            <a:off x="875500" y="4891746"/>
            <a:ext cx="77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lvl="1" indent="-357188">
              <a:buClrTx/>
              <a:buFont typeface="Arial" pitchFamily="34" charset="0"/>
              <a:buChar char="•"/>
            </a:pPr>
            <a:r>
              <a:rPr lang="de-DE" b="1" dirty="0"/>
              <a:t>…</a:t>
            </a:r>
          </a:p>
        </p:txBody>
      </p:sp>
      <p:sp>
        <p:nvSpPr>
          <p:cNvPr id="6" name="Rechteck 5"/>
          <p:cNvSpPr/>
          <p:nvPr/>
        </p:nvSpPr>
        <p:spPr>
          <a:xfrm>
            <a:off x="870918" y="410693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357188">
              <a:buClrTx/>
              <a:buFont typeface="Arial" pitchFamily="34" charset="0"/>
              <a:buChar char="•"/>
            </a:pPr>
            <a:r>
              <a:rPr lang="de-DE" b="1" dirty="0"/>
              <a:t>Schutzmaßnahmen anwenden (z. B. Handschuhe benutzen)</a:t>
            </a:r>
          </a:p>
        </p:txBody>
      </p:sp>
      <p:sp>
        <p:nvSpPr>
          <p:cNvPr id="7" name="Rechteck 6"/>
          <p:cNvSpPr/>
          <p:nvPr/>
        </p:nvSpPr>
        <p:spPr>
          <a:xfrm>
            <a:off x="865196" y="3274858"/>
            <a:ext cx="7074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357188">
              <a:buClrTx/>
              <a:buFont typeface="Arial" pitchFamily="34" charset="0"/>
              <a:buChar char="•"/>
            </a:pPr>
            <a:r>
              <a:rPr lang="de-DE" b="1" dirty="0"/>
              <a:t>Verantwortung für die eigene Sicherheit übernehmen</a:t>
            </a:r>
          </a:p>
        </p:txBody>
      </p:sp>
      <p:sp>
        <p:nvSpPr>
          <p:cNvPr id="8" name="Rechteck 7"/>
          <p:cNvSpPr/>
          <p:nvPr/>
        </p:nvSpPr>
        <p:spPr>
          <a:xfrm>
            <a:off x="873550" y="2340491"/>
            <a:ext cx="7157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357188">
              <a:buClrTx/>
              <a:buFont typeface="Arial" pitchFamily="34" charset="0"/>
              <a:buChar char="•"/>
            </a:pPr>
            <a:r>
              <a:rPr lang="de-DE" b="1" dirty="0" smtClean="0"/>
              <a:t>Vorausschauend </a:t>
            </a:r>
            <a:r>
              <a:rPr lang="de-DE" b="1" dirty="0"/>
              <a:t>Handeln und „kleine“ </a:t>
            </a:r>
            <a:r>
              <a:rPr lang="de-DE" b="1" dirty="0" smtClean="0"/>
              <a:t>Gefährdungen </a:t>
            </a:r>
            <a:r>
              <a:rPr lang="de-DE" b="1" dirty="0"/>
              <a:t>sofort beseitigen</a:t>
            </a:r>
          </a:p>
        </p:txBody>
      </p:sp>
    </p:spTree>
    <p:extLst>
      <p:ext uri="{BB962C8B-B14F-4D97-AF65-F5344CB8AC3E}">
        <p14:creationId xmlns:p14="http://schemas.microsoft.com/office/powerpoint/2010/main" val="22541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3" grpId="0" animBg="1"/>
      <p:bldP spid="5" grpId="0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gutes Team macht stark!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978"/>
            <a:ext cx="7048002" cy="46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0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GW_PPT_4zu3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GW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CB135"/>
        </a:accent1>
        <a:accent2>
          <a:srgbClr val="FED790"/>
        </a:accent2>
        <a:accent3>
          <a:srgbClr val="FFFFFF"/>
        </a:accent3>
        <a:accent4>
          <a:srgbClr val="000000"/>
        </a:accent4>
        <a:accent5>
          <a:srgbClr val="FDD5AE"/>
        </a:accent5>
        <a:accent6>
          <a:srgbClr val="E6C382"/>
        </a:accent6>
        <a:hlink>
          <a:srgbClr val="FFEDC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Bildschirmpräsentation (4:3)</PresentationFormat>
  <Paragraphs>105</Paragraphs>
  <Slides>10</Slides>
  <Notes>4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BGW_PPT_4zu3</vt:lpstr>
      <vt:lpstr>PowerPoint-Präsentation</vt:lpstr>
      <vt:lpstr>Arbeitsschutz ist Chefsache! Setzen Sie frühzeitig Schwerpunkte:</vt:lpstr>
      <vt:lpstr>Gefährdungsbeurteilung</vt:lpstr>
      <vt:lpstr>Effektive Schutzmaßnahmen etablieren </vt:lpstr>
      <vt:lpstr>Wer kann Sie beim Arbeits- und Gesundheitsschutz unterstützen?</vt:lpstr>
      <vt:lpstr>Betriebsärztliche und  sicherheitstechnische Betreuungsformen</vt:lpstr>
      <vt:lpstr>Der Weg zur alternativen Betreuung</vt:lpstr>
      <vt:lpstr>Wie kann das Team unterstützen?</vt:lpstr>
      <vt:lpstr>Ein gutes Team macht stark!</vt:lpstr>
      <vt:lpstr>Impressum  </vt:lpstr>
    </vt:vector>
  </TitlesOfParts>
  <Company>BGW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Rechtliche Grundlagen und Arbeitgeberpflichten im Friseurhandwerk</dc:title>
  <dc:creator>Stephanie Lux-Herberg</dc:creator>
  <cp:lastModifiedBy>Proof</cp:lastModifiedBy>
  <cp:revision>121</cp:revision>
  <cp:lastPrinted>2014-10-08T08:48:27Z</cp:lastPrinted>
  <dcterms:created xsi:type="dcterms:W3CDTF">2014-10-08T08:21:44Z</dcterms:created>
  <dcterms:modified xsi:type="dcterms:W3CDTF">2015-05-21T13:43:43Z</dcterms:modified>
</cp:coreProperties>
</file>