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anie Lux-Herberg" initials="SL" lastIdx="10" clrIdx="0"/>
  <p:cmAuthor id="1" name="Proof" initials="P" lastIdx="0" clrIdx="1"/>
  <p:cmAuthor id="2" name="Brigitte Löchelt" initials="BL" lastIdx="4" clrIdx="2"/>
  <p:cmAuthor id="3" name="Löchelt, Brigitte" initials="LB" lastIdx="4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24E"/>
    <a:srgbClr val="00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15942-F137-43BE-BC9C-AB9F1EC2C1FB}" type="doc">
      <dgm:prSet loTypeId="urn:microsoft.com/office/officeart/2005/8/layout/pyramid1" loCatId="pyramid" qsTypeId="urn:microsoft.com/office/officeart/2005/8/quickstyle/3d2" qsCatId="3D" csTypeId="urn:microsoft.com/office/officeart/2005/8/colors/accent1_4" csCatId="accent1" phldr="1"/>
      <dgm:spPr/>
    </dgm:pt>
    <dgm:pt modelId="{D76F2AF6-B44F-4E83-8057-8E5B30085E5C}">
      <dgm:prSet phldrT="[Text]" custT="1"/>
      <dgm:spPr/>
      <dgm:t>
        <a:bodyPr/>
        <a:lstStyle/>
        <a:p>
          <a:endParaRPr lang="de-DE" sz="1600" dirty="0" smtClean="0"/>
        </a:p>
        <a:p>
          <a:r>
            <a:rPr lang="de-DE" sz="1600" dirty="0" smtClean="0"/>
            <a:t>Grund-</a:t>
          </a:r>
          <a:br>
            <a:rPr lang="de-DE" sz="1600" dirty="0" smtClean="0"/>
          </a:br>
          <a:r>
            <a:rPr lang="de-DE" sz="1600" dirty="0" err="1" smtClean="0"/>
            <a:t>gesetz</a:t>
          </a:r>
          <a:endParaRPr lang="de-DE" sz="1600" dirty="0"/>
        </a:p>
      </dgm:t>
    </dgm:pt>
    <dgm:pt modelId="{0522EB6C-8774-444C-856B-321ABD1ACC6A}" type="parTrans" cxnId="{7EF8856D-188A-475F-A1F0-AA34D6640050}">
      <dgm:prSet/>
      <dgm:spPr/>
      <dgm:t>
        <a:bodyPr/>
        <a:lstStyle/>
        <a:p>
          <a:endParaRPr lang="de-DE" sz="1600"/>
        </a:p>
      </dgm:t>
    </dgm:pt>
    <dgm:pt modelId="{97F27F6C-74DD-4C59-96B5-122E4AD1B54F}" type="sibTrans" cxnId="{7EF8856D-188A-475F-A1F0-AA34D6640050}">
      <dgm:prSet/>
      <dgm:spPr/>
      <dgm:t>
        <a:bodyPr/>
        <a:lstStyle/>
        <a:p>
          <a:endParaRPr lang="de-DE" sz="1600"/>
        </a:p>
      </dgm:t>
    </dgm:pt>
    <dgm:pt modelId="{F42ABE14-B19C-4616-AC21-3F50A148217C}">
      <dgm:prSet phldrT="[Text]" custT="1"/>
      <dgm:spPr/>
      <dgm:t>
        <a:bodyPr lIns="0" tIns="0" rIns="0" bIns="0"/>
        <a:lstStyle/>
        <a:p>
          <a:pPr marL="0" indent="0" algn="l">
            <a:lnSpc>
              <a:spcPts val="1000"/>
            </a:lnSpc>
            <a:spcAft>
              <a:spcPts val="672"/>
            </a:spcAft>
            <a:tabLst>
              <a:tab pos="1979613" algn="l"/>
            </a:tabLst>
          </a:pPr>
          <a:endParaRPr lang="de-DE" sz="1100" spc="0" baseline="0" dirty="0">
            <a:latin typeface="+mn-lt"/>
          </a:endParaRPr>
        </a:p>
      </dgm:t>
    </dgm:pt>
    <dgm:pt modelId="{44BA3424-781C-4AF2-9225-400CC0D164D4}" type="parTrans" cxnId="{7B393C6D-C644-4F4E-AD62-8DCBB379E4C3}">
      <dgm:prSet/>
      <dgm:spPr/>
      <dgm:t>
        <a:bodyPr/>
        <a:lstStyle/>
        <a:p>
          <a:endParaRPr lang="de-DE" sz="1600"/>
        </a:p>
      </dgm:t>
    </dgm:pt>
    <dgm:pt modelId="{B1948645-1E88-4B1E-9583-A345FD9BA092}" type="sibTrans" cxnId="{7B393C6D-C644-4F4E-AD62-8DCBB379E4C3}">
      <dgm:prSet/>
      <dgm:spPr/>
      <dgm:t>
        <a:bodyPr/>
        <a:lstStyle/>
        <a:p>
          <a:endParaRPr lang="de-DE" sz="1600"/>
        </a:p>
      </dgm:t>
    </dgm:pt>
    <dgm:pt modelId="{ACEC53D5-4915-4848-AA45-BF51AD69CE83}">
      <dgm:prSet phldrT="[Text]" custT="1"/>
      <dgm:spPr/>
      <dgm:t>
        <a:bodyPr/>
        <a:lstStyle/>
        <a:p>
          <a:pPr algn="ctr"/>
          <a:r>
            <a:rPr lang="de-DE" sz="1600" dirty="0" smtClean="0"/>
            <a:t>Technische Regeln, </a:t>
          </a:r>
          <a:br>
            <a:rPr lang="de-DE" sz="1600" dirty="0" smtClean="0"/>
          </a:br>
          <a:r>
            <a:rPr lang="de-DE" sz="1600" dirty="0" smtClean="0"/>
            <a:t>Richtlinien (Arbeitsstättenrichtlinien</a:t>
          </a:r>
          <a:r>
            <a:rPr lang="de-DE" sz="1600" dirty="0" smtClean="0">
              <a:latin typeface="Arial Narrow" panose="020B0606020202030204" pitchFamily="34" charset="0"/>
            </a:rPr>
            <a:t>)</a:t>
          </a:r>
          <a:r>
            <a:rPr lang="de-DE" sz="1600" dirty="0" smtClean="0"/>
            <a:t>, Informationen und Grundsätze der Unfallversicherungsträger</a:t>
          </a:r>
          <a:endParaRPr lang="de-DE" sz="1600" dirty="0"/>
        </a:p>
      </dgm:t>
    </dgm:pt>
    <dgm:pt modelId="{A0036874-03D9-4130-849A-7E81CC4D1F87}" type="parTrans" cxnId="{1E182768-5EF8-4A8C-9B20-64B6D25D9CBD}">
      <dgm:prSet/>
      <dgm:spPr/>
      <dgm:t>
        <a:bodyPr/>
        <a:lstStyle/>
        <a:p>
          <a:endParaRPr lang="de-DE" sz="1600"/>
        </a:p>
      </dgm:t>
    </dgm:pt>
    <dgm:pt modelId="{F027482C-AD8B-4A90-A360-9734C4C533D1}" type="sibTrans" cxnId="{1E182768-5EF8-4A8C-9B20-64B6D25D9CBD}">
      <dgm:prSet/>
      <dgm:spPr/>
      <dgm:t>
        <a:bodyPr/>
        <a:lstStyle/>
        <a:p>
          <a:endParaRPr lang="de-DE" sz="1600"/>
        </a:p>
      </dgm:t>
    </dgm:pt>
    <dgm:pt modelId="{BA9E27F2-C7F2-4417-A700-B55B7F21A949}">
      <dgm:prSet phldrT="[Text]" custT="1"/>
      <dgm:spPr/>
      <dgm:t>
        <a:bodyPr lIns="0" rIns="0"/>
        <a:lstStyle/>
        <a:p>
          <a:pPr marL="0" indent="0">
            <a:tabLst/>
          </a:pPr>
          <a:r>
            <a:rPr lang="de-DE" sz="1600" dirty="0" smtClean="0"/>
            <a:t>Gesetze zum Arbeitsschutz</a:t>
          </a:r>
          <a:endParaRPr lang="de-DE" sz="1600" dirty="0">
            <a:latin typeface="Arial Narrow" panose="020B0606020202030204" pitchFamily="34" charset="0"/>
          </a:endParaRPr>
        </a:p>
      </dgm:t>
    </dgm:pt>
    <dgm:pt modelId="{2BC1FC07-C053-49D6-ABF8-BB7ADDE9CF2B}" type="parTrans" cxnId="{16818E77-B8DE-4AB7-95B8-1BE2755B7EA0}">
      <dgm:prSet/>
      <dgm:spPr/>
      <dgm:t>
        <a:bodyPr/>
        <a:lstStyle/>
        <a:p>
          <a:endParaRPr lang="de-DE" sz="1600"/>
        </a:p>
      </dgm:t>
    </dgm:pt>
    <dgm:pt modelId="{F3BEA546-1EE3-45AB-ADA3-08F805DEBB0D}" type="sibTrans" cxnId="{16818E77-B8DE-4AB7-95B8-1BE2755B7EA0}">
      <dgm:prSet/>
      <dgm:spPr/>
      <dgm:t>
        <a:bodyPr/>
        <a:lstStyle/>
        <a:p>
          <a:endParaRPr lang="de-DE" sz="1600"/>
        </a:p>
      </dgm:t>
    </dgm:pt>
    <dgm:pt modelId="{EF0785A7-F96F-4921-BC9A-6E821153FFF4}" type="pres">
      <dgm:prSet presAssocID="{2BB15942-F137-43BE-BC9C-AB9F1EC2C1FB}" presName="Name0" presStyleCnt="0">
        <dgm:presLayoutVars>
          <dgm:dir/>
          <dgm:animLvl val="lvl"/>
          <dgm:resizeHandles val="exact"/>
        </dgm:presLayoutVars>
      </dgm:prSet>
      <dgm:spPr/>
    </dgm:pt>
    <dgm:pt modelId="{33947325-E624-4CD2-A2BB-606A8DEDB49B}" type="pres">
      <dgm:prSet presAssocID="{D76F2AF6-B44F-4E83-8057-8E5B30085E5C}" presName="Name8" presStyleCnt="0"/>
      <dgm:spPr/>
    </dgm:pt>
    <dgm:pt modelId="{231A55CC-9D6A-4CE6-A5B5-743EDFE55D10}" type="pres">
      <dgm:prSet presAssocID="{D76F2AF6-B44F-4E83-8057-8E5B30085E5C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7AADF44-C0E2-4DC9-AF1E-3E66247DFA0C}" type="pres">
      <dgm:prSet presAssocID="{D76F2AF6-B44F-4E83-8057-8E5B30085E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80ED9C7-4B03-4BEC-815F-39DC22A52ED3}" type="pres">
      <dgm:prSet presAssocID="{BA9E27F2-C7F2-4417-A700-B55B7F21A949}" presName="Name8" presStyleCnt="0"/>
      <dgm:spPr/>
    </dgm:pt>
    <dgm:pt modelId="{E738FF33-04FE-4AD3-820F-EADE5C4CAE82}" type="pres">
      <dgm:prSet presAssocID="{BA9E27F2-C7F2-4417-A700-B55B7F21A949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4A66096-51D8-49AD-AE13-D8337C6F3E05}" type="pres">
      <dgm:prSet presAssocID="{BA9E27F2-C7F2-4417-A700-B55B7F21A94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B1DBFD0-746E-4F53-8124-F8F54539C17F}" type="pres">
      <dgm:prSet presAssocID="{F42ABE14-B19C-4616-AC21-3F50A148217C}" presName="Name8" presStyleCnt="0"/>
      <dgm:spPr/>
    </dgm:pt>
    <dgm:pt modelId="{909C778F-877F-4922-9D96-6C90F18A8451}" type="pres">
      <dgm:prSet presAssocID="{F42ABE14-B19C-4616-AC21-3F50A148217C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9501607-563C-45DB-8366-B279AF588770}" type="pres">
      <dgm:prSet presAssocID="{F42ABE14-B19C-4616-AC21-3F50A148217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5F66FDD-6B1D-4C3C-96FA-9DE5E2E52704}" type="pres">
      <dgm:prSet presAssocID="{ACEC53D5-4915-4848-AA45-BF51AD69CE83}" presName="Name8" presStyleCnt="0"/>
      <dgm:spPr/>
    </dgm:pt>
    <dgm:pt modelId="{C11702CE-937B-412D-9F20-D9BD8F4BEE83}" type="pres">
      <dgm:prSet presAssocID="{ACEC53D5-4915-4848-AA45-BF51AD69CE83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2E3A180-6A42-4305-B4C5-5A1D1E096A69}" type="pres">
      <dgm:prSet presAssocID="{ACEC53D5-4915-4848-AA45-BF51AD69CE8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6818E77-B8DE-4AB7-95B8-1BE2755B7EA0}" srcId="{2BB15942-F137-43BE-BC9C-AB9F1EC2C1FB}" destId="{BA9E27F2-C7F2-4417-A700-B55B7F21A949}" srcOrd="1" destOrd="0" parTransId="{2BC1FC07-C053-49D6-ABF8-BB7ADDE9CF2B}" sibTransId="{F3BEA546-1EE3-45AB-ADA3-08F805DEBB0D}"/>
    <dgm:cxn modelId="{7B393C6D-C644-4F4E-AD62-8DCBB379E4C3}" srcId="{2BB15942-F137-43BE-BC9C-AB9F1EC2C1FB}" destId="{F42ABE14-B19C-4616-AC21-3F50A148217C}" srcOrd="2" destOrd="0" parTransId="{44BA3424-781C-4AF2-9225-400CC0D164D4}" sibTransId="{B1948645-1E88-4B1E-9583-A345FD9BA092}"/>
    <dgm:cxn modelId="{1E182768-5EF8-4A8C-9B20-64B6D25D9CBD}" srcId="{2BB15942-F137-43BE-BC9C-AB9F1EC2C1FB}" destId="{ACEC53D5-4915-4848-AA45-BF51AD69CE83}" srcOrd="3" destOrd="0" parTransId="{A0036874-03D9-4130-849A-7E81CC4D1F87}" sibTransId="{F027482C-AD8B-4A90-A360-9734C4C533D1}"/>
    <dgm:cxn modelId="{5DD88DD9-CAEE-45E5-B694-2D04A703D91C}" type="presOf" srcId="{F42ABE14-B19C-4616-AC21-3F50A148217C}" destId="{909C778F-877F-4922-9D96-6C90F18A8451}" srcOrd="0" destOrd="0" presId="urn:microsoft.com/office/officeart/2005/8/layout/pyramid1"/>
    <dgm:cxn modelId="{8EB332ED-B844-481B-9BE9-FE5A35D1F6DE}" type="presOf" srcId="{F42ABE14-B19C-4616-AC21-3F50A148217C}" destId="{09501607-563C-45DB-8366-B279AF588770}" srcOrd="1" destOrd="0" presId="urn:microsoft.com/office/officeart/2005/8/layout/pyramid1"/>
    <dgm:cxn modelId="{D1CDCA71-7A40-4CF7-A6D1-AEADF590494F}" type="presOf" srcId="{BA9E27F2-C7F2-4417-A700-B55B7F21A949}" destId="{14A66096-51D8-49AD-AE13-D8337C6F3E05}" srcOrd="1" destOrd="0" presId="urn:microsoft.com/office/officeart/2005/8/layout/pyramid1"/>
    <dgm:cxn modelId="{763F533D-B796-4F8B-A902-9A40B4F8BFF9}" type="presOf" srcId="{2BB15942-F137-43BE-BC9C-AB9F1EC2C1FB}" destId="{EF0785A7-F96F-4921-BC9A-6E821153FFF4}" srcOrd="0" destOrd="0" presId="urn:microsoft.com/office/officeart/2005/8/layout/pyramid1"/>
    <dgm:cxn modelId="{470BCDE1-FE98-4270-9BDE-14C777124AD2}" type="presOf" srcId="{D76F2AF6-B44F-4E83-8057-8E5B30085E5C}" destId="{231A55CC-9D6A-4CE6-A5B5-743EDFE55D10}" srcOrd="0" destOrd="0" presId="urn:microsoft.com/office/officeart/2005/8/layout/pyramid1"/>
    <dgm:cxn modelId="{4920E681-515E-4570-B221-81656C56888A}" type="presOf" srcId="{ACEC53D5-4915-4848-AA45-BF51AD69CE83}" destId="{C11702CE-937B-412D-9F20-D9BD8F4BEE83}" srcOrd="0" destOrd="0" presId="urn:microsoft.com/office/officeart/2005/8/layout/pyramid1"/>
    <dgm:cxn modelId="{19E6557E-09DD-4344-8B9A-893A72F47E37}" type="presOf" srcId="{ACEC53D5-4915-4848-AA45-BF51AD69CE83}" destId="{F2E3A180-6A42-4305-B4C5-5A1D1E096A69}" srcOrd="1" destOrd="0" presId="urn:microsoft.com/office/officeart/2005/8/layout/pyramid1"/>
    <dgm:cxn modelId="{31A16C80-E137-4156-AC6B-C5AE700918D0}" type="presOf" srcId="{BA9E27F2-C7F2-4417-A700-B55B7F21A949}" destId="{E738FF33-04FE-4AD3-820F-EADE5C4CAE82}" srcOrd="0" destOrd="0" presId="urn:microsoft.com/office/officeart/2005/8/layout/pyramid1"/>
    <dgm:cxn modelId="{0ADDC563-A874-44C2-84A0-EA1D82BF879B}" type="presOf" srcId="{D76F2AF6-B44F-4E83-8057-8E5B30085E5C}" destId="{57AADF44-C0E2-4DC9-AF1E-3E66247DFA0C}" srcOrd="1" destOrd="0" presId="urn:microsoft.com/office/officeart/2005/8/layout/pyramid1"/>
    <dgm:cxn modelId="{7EF8856D-188A-475F-A1F0-AA34D6640050}" srcId="{2BB15942-F137-43BE-BC9C-AB9F1EC2C1FB}" destId="{D76F2AF6-B44F-4E83-8057-8E5B30085E5C}" srcOrd="0" destOrd="0" parTransId="{0522EB6C-8774-444C-856B-321ABD1ACC6A}" sibTransId="{97F27F6C-74DD-4C59-96B5-122E4AD1B54F}"/>
    <dgm:cxn modelId="{A2C32D73-CA8A-4CE1-9E29-A3B8BB84BC46}" type="presParOf" srcId="{EF0785A7-F96F-4921-BC9A-6E821153FFF4}" destId="{33947325-E624-4CD2-A2BB-606A8DEDB49B}" srcOrd="0" destOrd="0" presId="urn:microsoft.com/office/officeart/2005/8/layout/pyramid1"/>
    <dgm:cxn modelId="{ADB194C6-2B8B-48F9-A807-284E4F166ECE}" type="presParOf" srcId="{33947325-E624-4CD2-A2BB-606A8DEDB49B}" destId="{231A55CC-9D6A-4CE6-A5B5-743EDFE55D10}" srcOrd="0" destOrd="0" presId="urn:microsoft.com/office/officeart/2005/8/layout/pyramid1"/>
    <dgm:cxn modelId="{94855DD1-B37C-4DD4-8AB9-B7EABF8701BA}" type="presParOf" srcId="{33947325-E624-4CD2-A2BB-606A8DEDB49B}" destId="{57AADF44-C0E2-4DC9-AF1E-3E66247DFA0C}" srcOrd="1" destOrd="0" presId="urn:microsoft.com/office/officeart/2005/8/layout/pyramid1"/>
    <dgm:cxn modelId="{10BEF347-50CE-4E4C-850F-F547A1EE990A}" type="presParOf" srcId="{EF0785A7-F96F-4921-BC9A-6E821153FFF4}" destId="{B80ED9C7-4B03-4BEC-815F-39DC22A52ED3}" srcOrd="1" destOrd="0" presId="urn:microsoft.com/office/officeart/2005/8/layout/pyramid1"/>
    <dgm:cxn modelId="{D5701876-09FF-4BE2-A658-D6072B595782}" type="presParOf" srcId="{B80ED9C7-4B03-4BEC-815F-39DC22A52ED3}" destId="{E738FF33-04FE-4AD3-820F-EADE5C4CAE82}" srcOrd="0" destOrd="0" presId="urn:microsoft.com/office/officeart/2005/8/layout/pyramid1"/>
    <dgm:cxn modelId="{684140AD-ED33-4A60-94C3-4D4E99E0A6CB}" type="presParOf" srcId="{B80ED9C7-4B03-4BEC-815F-39DC22A52ED3}" destId="{14A66096-51D8-49AD-AE13-D8337C6F3E05}" srcOrd="1" destOrd="0" presId="urn:microsoft.com/office/officeart/2005/8/layout/pyramid1"/>
    <dgm:cxn modelId="{E5843BAD-5F17-4B93-ACE9-8EC21C470702}" type="presParOf" srcId="{EF0785A7-F96F-4921-BC9A-6E821153FFF4}" destId="{AB1DBFD0-746E-4F53-8124-F8F54539C17F}" srcOrd="2" destOrd="0" presId="urn:microsoft.com/office/officeart/2005/8/layout/pyramid1"/>
    <dgm:cxn modelId="{C9E30522-4579-4747-8D23-9687359801C3}" type="presParOf" srcId="{AB1DBFD0-746E-4F53-8124-F8F54539C17F}" destId="{909C778F-877F-4922-9D96-6C90F18A8451}" srcOrd="0" destOrd="0" presId="urn:microsoft.com/office/officeart/2005/8/layout/pyramid1"/>
    <dgm:cxn modelId="{5BF4ABD3-03DE-468B-8793-EFC04A7E9301}" type="presParOf" srcId="{AB1DBFD0-746E-4F53-8124-F8F54539C17F}" destId="{09501607-563C-45DB-8366-B279AF588770}" srcOrd="1" destOrd="0" presId="urn:microsoft.com/office/officeart/2005/8/layout/pyramid1"/>
    <dgm:cxn modelId="{5643ABA6-DBB4-41A1-802E-56A8975E5252}" type="presParOf" srcId="{EF0785A7-F96F-4921-BC9A-6E821153FFF4}" destId="{25F66FDD-6B1D-4C3C-96FA-9DE5E2E52704}" srcOrd="3" destOrd="0" presId="urn:microsoft.com/office/officeart/2005/8/layout/pyramid1"/>
    <dgm:cxn modelId="{6D809B9B-9E04-4C53-BB18-406F32FEDBA1}" type="presParOf" srcId="{25F66FDD-6B1D-4C3C-96FA-9DE5E2E52704}" destId="{C11702CE-937B-412D-9F20-D9BD8F4BEE83}" srcOrd="0" destOrd="0" presId="urn:microsoft.com/office/officeart/2005/8/layout/pyramid1"/>
    <dgm:cxn modelId="{C2E5B628-0A51-40C3-95CC-E0496F844D7F}" type="presParOf" srcId="{25F66FDD-6B1D-4C3C-96FA-9DE5E2E52704}" destId="{F2E3A180-6A42-4305-B4C5-5A1D1E096A6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1A55CC-9D6A-4CE6-A5B5-743EDFE55D10}">
      <dsp:nvSpPr>
        <dsp:cNvPr id="0" name=""/>
        <dsp:cNvSpPr/>
      </dsp:nvSpPr>
      <dsp:spPr>
        <a:xfrm>
          <a:off x="2808312" y="0"/>
          <a:ext cx="1872208" cy="972021"/>
        </a:xfrm>
        <a:prstGeom prst="trapezoid">
          <a:avLst>
            <a:gd name="adj" fmla="val 96305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Grund-</a:t>
          </a:r>
          <a:br>
            <a:rPr lang="de-DE" sz="1600" kern="1200" dirty="0" smtClean="0"/>
          </a:br>
          <a:r>
            <a:rPr lang="de-DE" sz="1600" kern="1200" dirty="0" err="1" smtClean="0"/>
            <a:t>gesetz</a:t>
          </a:r>
          <a:endParaRPr lang="de-DE" sz="1600" kern="1200" dirty="0"/>
        </a:p>
      </dsp:txBody>
      <dsp:txXfrm>
        <a:off x="2808312" y="0"/>
        <a:ext cx="1872208" cy="972021"/>
      </dsp:txXfrm>
    </dsp:sp>
    <dsp:sp modelId="{E738FF33-04FE-4AD3-820F-EADE5C4CAE82}">
      <dsp:nvSpPr>
        <dsp:cNvPr id="0" name=""/>
        <dsp:cNvSpPr/>
      </dsp:nvSpPr>
      <dsp:spPr>
        <a:xfrm>
          <a:off x="1872208" y="972021"/>
          <a:ext cx="3744416" cy="972021"/>
        </a:xfrm>
        <a:prstGeom prst="trapezoid">
          <a:avLst>
            <a:gd name="adj" fmla="val 96305"/>
          </a:avLst>
        </a:prstGeom>
        <a:gradFill rotWithShape="0">
          <a:gsLst>
            <a:gs pos="0">
              <a:schemeClr val="accent1">
                <a:shade val="50000"/>
                <a:hueOff val="-250011"/>
                <a:satOff val="14129"/>
                <a:lumOff val="2100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50000"/>
                <a:hueOff val="-250011"/>
                <a:satOff val="14129"/>
                <a:lumOff val="2100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de-DE" sz="1600" kern="1200" dirty="0" smtClean="0"/>
            <a:t>Gesetze zum Arbeitsschutz</a:t>
          </a:r>
          <a:endParaRPr lang="de-DE" sz="1600" kern="1200" dirty="0">
            <a:latin typeface="Arial Narrow" panose="020B0606020202030204" pitchFamily="34" charset="0"/>
          </a:endParaRPr>
        </a:p>
      </dsp:txBody>
      <dsp:txXfrm>
        <a:off x="2527480" y="972021"/>
        <a:ext cx="2433870" cy="972021"/>
      </dsp:txXfrm>
    </dsp:sp>
    <dsp:sp modelId="{909C778F-877F-4922-9D96-6C90F18A8451}">
      <dsp:nvSpPr>
        <dsp:cNvPr id="0" name=""/>
        <dsp:cNvSpPr/>
      </dsp:nvSpPr>
      <dsp:spPr>
        <a:xfrm>
          <a:off x="936104" y="1944042"/>
          <a:ext cx="5616624" cy="972021"/>
        </a:xfrm>
        <a:prstGeom prst="trapezoid">
          <a:avLst>
            <a:gd name="adj" fmla="val 96305"/>
          </a:avLst>
        </a:prstGeom>
        <a:gradFill rotWithShape="0">
          <a:gsLst>
            <a:gs pos="0">
              <a:schemeClr val="accent1">
                <a:shade val="50000"/>
                <a:hueOff val="-500023"/>
                <a:satOff val="28258"/>
                <a:lumOff val="4200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50000"/>
                <a:hueOff val="-500023"/>
                <a:satOff val="28258"/>
                <a:lumOff val="4200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ts val="1000"/>
            </a:lnSpc>
            <a:spcBef>
              <a:spcPct val="0"/>
            </a:spcBef>
            <a:spcAft>
              <a:spcPts val="672"/>
            </a:spcAft>
            <a:tabLst>
              <a:tab pos="1979613" algn="l"/>
            </a:tabLst>
          </a:pPr>
          <a:endParaRPr lang="de-DE" sz="1100" kern="1200" spc="0" baseline="0" dirty="0">
            <a:latin typeface="+mn-lt"/>
          </a:endParaRPr>
        </a:p>
      </dsp:txBody>
      <dsp:txXfrm>
        <a:off x="1919013" y="1944042"/>
        <a:ext cx="3650805" cy="972021"/>
      </dsp:txXfrm>
    </dsp:sp>
    <dsp:sp modelId="{C11702CE-937B-412D-9F20-D9BD8F4BEE83}">
      <dsp:nvSpPr>
        <dsp:cNvPr id="0" name=""/>
        <dsp:cNvSpPr/>
      </dsp:nvSpPr>
      <dsp:spPr>
        <a:xfrm>
          <a:off x="0" y="2916063"/>
          <a:ext cx="7488832" cy="972021"/>
        </a:xfrm>
        <a:prstGeom prst="trapezoid">
          <a:avLst>
            <a:gd name="adj" fmla="val 96305"/>
          </a:avLst>
        </a:prstGeom>
        <a:gradFill rotWithShape="0">
          <a:gsLst>
            <a:gs pos="0">
              <a:schemeClr val="accent1">
                <a:shade val="50000"/>
                <a:hueOff val="-250011"/>
                <a:satOff val="14129"/>
                <a:lumOff val="2100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50000"/>
                <a:hueOff val="-250011"/>
                <a:satOff val="14129"/>
                <a:lumOff val="2100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Technische Regeln, </a:t>
          </a:r>
          <a:br>
            <a:rPr lang="de-DE" sz="1600" kern="1200" dirty="0" smtClean="0"/>
          </a:br>
          <a:r>
            <a:rPr lang="de-DE" sz="1600" kern="1200" dirty="0" smtClean="0"/>
            <a:t>Richtlinien (Arbeitsstättenrichtlinien</a:t>
          </a:r>
          <a:r>
            <a:rPr lang="de-DE" sz="1600" kern="1200" dirty="0" smtClean="0">
              <a:latin typeface="Arial Narrow" panose="020B0606020202030204" pitchFamily="34" charset="0"/>
            </a:rPr>
            <a:t>)</a:t>
          </a:r>
          <a:r>
            <a:rPr lang="de-DE" sz="1600" kern="1200" dirty="0" smtClean="0"/>
            <a:t>, Informationen und Grundsätze der Unfallversicherungsträger</a:t>
          </a:r>
          <a:endParaRPr lang="de-DE" sz="1600" kern="1200" dirty="0"/>
        </a:p>
      </dsp:txBody>
      <dsp:txXfrm>
        <a:off x="1310545" y="2916063"/>
        <a:ext cx="4867740" cy="972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84B2F-BDF4-4973-A6BF-27F9A5173CB1}" type="datetimeFigureOut">
              <a:rPr lang="de-DE" smtClean="0"/>
              <a:t>21.05.2015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4086A-D844-4BFF-96F4-3A4F32EB34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199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BAB88-0042-4C52-8671-8EA793BF81BC}" type="datetimeFigureOut">
              <a:rPr lang="de-DE" smtClean="0"/>
              <a:t>21.05.2015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AFEFC-C7B1-4199-996A-1F881FA0A0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40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AFEFC-C7B1-4199-996A-1F881FA0A06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75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AFEFC-C7B1-4199-996A-1F881FA0A06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3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3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3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6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AFEFC-C7B1-4199-996A-1F881FA0A06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591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3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49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u="sng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47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10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1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PT_Titel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0" y="5734050"/>
            <a:ext cx="9140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252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0"/>
            <a:ext cx="7848600" cy="361791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484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88913"/>
            <a:ext cx="9140825" cy="554513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4" name="Picture 12" descr="PPT_Titel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0" y="5734050"/>
            <a:ext cx="9140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252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1"/>
            <a:ext cx="7848600" cy="106217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86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tabLst>
                <a:tab pos="266700" algn="l"/>
              </a:tabLs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3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8"/>
            <a:ext cx="7848600" cy="2901950"/>
          </a:xfrm>
        </p:spPr>
        <p:txBody>
          <a:bodyPr anchor="b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2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4716463" y="1773238"/>
            <a:ext cx="3779837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7700" y="1684339"/>
            <a:ext cx="3779838" cy="3508858"/>
          </a:xfrm>
        </p:spPr>
        <p:txBody>
          <a:bodyPr/>
          <a:lstStyle>
            <a:lvl1pPr marL="0" indent="0">
              <a:tabLst>
                <a:tab pos="266700" algn="l"/>
              </a:tabLs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5229200"/>
            <a:ext cx="3779838" cy="681062"/>
          </a:xfrm>
        </p:spPr>
        <p:txBody>
          <a:bodyPr anchor="b" anchorCtr="0"/>
          <a:lstStyle>
            <a:lvl1pPr algn="r">
              <a:spcBef>
                <a:spcPts val="288"/>
              </a:spcBef>
              <a:defRPr sz="1500" b="1">
                <a:solidFill>
                  <a:schemeClr val="accent5"/>
                </a:solidFill>
              </a:defRPr>
            </a:lvl1pPr>
            <a:lvl2pPr marL="0" indent="0" algn="r">
              <a:spcBef>
                <a:spcPts val="288"/>
              </a:spcBef>
              <a:buNone/>
              <a:tabLst/>
              <a:defRPr sz="800" b="0"/>
            </a:lvl2pPr>
          </a:lstStyle>
          <a:p>
            <a:pPr lvl="0"/>
            <a:r>
              <a:rPr lang="de-DE" smtClean="0"/>
              <a:t>Bildunterschrift</a:t>
            </a:r>
          </a:p>
          <a:p>
            <a:pPr lvl="1"/>
            <a:r>
              <a:rPr lang="de-DE" smtClean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45918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463" y="1684339"/>
            <a:ext cx="3779838" cy="3508858"/>
          </a:xfrm>
        </p:spPr>
        <p:txBody>
          <a:bodyPr/>
          <a:lstStyle>
            <a:lvl1pPr marL="0" indent="0" algn="l">
              <a:tabLst>
                <a:tab pos="266700" algn="l"/>
              </a:tabLst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716463" y="5229200"/>
            <a:ext cx="3779838" cy="681062"/>
          </a:xfrm>
        </p:spPr>
        <p:txBody>
          <a:bodyPr anchor="b" anchorCtr="0"/>
          <a:lstStyle>
            <a:lvl1pPr algn="l">
              <a:spcBef>
                <a:spcPts val="288"/>
              </a:spcBef>
              <a:defRPr sz="1500" b="1">
                <a:solidFill>
                  <a:schemeClr val="accent5"/>
                </a:solidFill>
              </a:defRPr>
            </a:lvl1pPr>
            <a:lvl2pPr marL="0" indent="0" algn="l">
              <a:spcBef>
                <a:spcPts val="288"/>
              </a:spcBef>
              <a:buNone/>
              <a:tabLst/>
              <a:defRPr sz="800" b="0"/>
            </a:lvl2pPr>
          </a:lstStyle>
          <a:p>
            <a:pPr lvl="0"/>
            <a:r>
              <a:rPr lang="de-DE" smtClean="0"/>
              <a:t>Bildunterschrift</a:t>
            </a:r>
          </a:p>
          <a:p>
            <a:pPr lvl="1"/>
            <a:r>
              <a:rPr lang="de-DE" smtClean="0"/>
              <a:t>Quellenangabe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" y="1773238"/>
            <a:ext cx="4427537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04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647700" y="1773238"/>
            <a:ext cx="7848600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70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08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75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47700" y="598488"/>
            <a:ext cx="78486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47700" y="1684338"/>
            <a:ext cx="7848600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648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pic>
        <p:nvPicPr>
          <p:cNvPr id="1030" name="Picture 17" descr="PPT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24738" y="6169025"/>
            <a:ext cx="10795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 rot="5400000">
            <a:off x="6869957" y="3734990"/>
            <a:ext cx="4140547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Meister-klasse!/UV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 –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KOM/</a:t>
            </a:r>
            <a:r>
              <a:rPr lang="de-DE" sz="6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ProE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–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05/2015</a:t>
            </a:r>
            <a:r>
              <a:rPr lang="de-DE" sz="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de-DE" sz="600" dirty="0">
                <a:solidFill>
                  <a:srgbClr val="000000"/>
                </a:solidFill>
                <a:cs typeface="Arial" charset="0"/>
              </a:rPr>
              <a:t>Seite </a:t>
            </a:r>
            <a:fld id="{04DECB84-4D4C-4155-9DEB-7B0B3C0D8B08}" type="slidenum">
              <a:rPr lang="de-DE" sz="6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r>
              <a:rPr lang="de-DE" sz="600" dirty="0">
                <a:solidFill>
                  <a:srgbClr val="000000"/>
                </a:solidFill>
                <a:cs typeface="Arial" charset="0"/>
              </a:rPr>
              <a:t> von 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10</a:t>
            </a:r>
            <a:endParaRPr lang="de-DE" sz="6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82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2"/>
        <a:buChar char="l"/>
        <a:tabLst>
          <a:tab pos="266700" algn="l"/>
        </a:tabLst>
        <a:defRPr sz="2000" b="1">
          <a:solidFill>
            <a:schemeClr val="tx1"/>
          </a:solidFill>
          <a:latin typeface="+mn-lt"/>
          <a:ea typeface="+mn-ea"/>
          <a:cs typeface="+mn-cs"/>
        </a:defRPr>
      </a:lvl2pPr>
      <a:lvl3pPr marL="536575" indent="-265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265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5pPr>
      <a:lvl6pPr marL="15335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19907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4479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9051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bgw-online.de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6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51520" y="2276872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rgbClr val="FCA414"/>
                </a:solidFill>
                <a:effectLst>
                  <a:reflection stA="50000" endPos="50000" dist="5080" dir="5400000" sy="-100000" algn="bl" rotWithShape="0"/>
                </a:effectLst>
                <a:latin typeface="Arial Black"/>
                <a:cs typeface="Arial Black"/>
              </a:rPr>
              <a:t>MEISTER-klasse!</a:t>
            </a:r>
            <a:endParaRPr lang="de-DE" sz="7200" dirty="0">
              <a:solidFill>
                <a:srgbClr val="FCA414"/>
              </a:solidFill>
              <a:effectLst>
                <a:reflection stA="50000" endPos="50000" dist="5080" dir="5400000" sy="-100000" algn="bl" rotWithShape="0"/>
              </a:effectLst>
              <a:latin typeface="Arial Black"/>
              <a:cs typeface="Arial Black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7261201" y="548680"/>
            <a:ext cx="1440160" cy="1440160"/>
          </a:xfrm>
          <a:prstGeom prst="ellipse">
            <a:avLst/>
          </a:prstGeom>
          <a:blipFill>
            <a:blip r:embed="rId2"/>
            <a:srcRect/>
            <a:stretch>
              <a:fillRect l="-46951" t="-10912" r="-46951" b="-14880"/>
            </a:stretch>
          </a:blip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gray">
          <a:xfrm>
            <a:off x="389662" y="3789040"/>
            <a:ext cx="78486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de-DE" kern="0" dirty="0" smtClean="0">
                <a:solidFill>
                  <a:schemeClr val="tx1"/>
                </a:solidFill>
                <a:cs typeface="Arial" pitchFamily="34" charset="0"/>
              </a:rPr>
              <a:t>Die gesetzliche Unfallversicherung – </a:t>
            </a:r>
            <a:br>
              <a:rPr lang="de-DE" kern="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de-DE" kern="0" dirty="0" smtClean="0">
                <a:solidFill>
                  <a:schemeClr val="tx1"/>
                </a:solidFill>
                <a:cs typeface="Arial" pitchFamily="34" charset="0"/>
              </a:rPr>
              <a:t>Ihre Unternehmerversicherung</a:t>
            </a:r>
            <a:endParaRPr lang="de-DE" kern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Textfeld 4"/>
          <p:cNvSpPr txBox="1"/>
          <p:nvPr/>
        </p:nvSpPr>
        <p:spPr>
          <a:xfrm>
            <a:off x="287524" y="1637426"/>
            <a:ext cx="75608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500" b="1" dirty="0" smtClean="0">
                <a:latin typeface="Arial" pitchFamily="34" charset="0"/>
                <a:cs typeface="Arial" pitchFamily="34" charset="0"/>
              </a:rPr>
              <a:t>Mehr Wissen im Arbeitsschutz</a:t>
            </a:r>
            <a:endParaRPr lang="de-DE" sz="3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48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510620" cy="4803840"/>
          </a:xfrm>
        </p:spPr>
      </p:pic>
      <p:sp>
        <p:nvSpPr>
          <p:cNvPr id="60418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BGW im Überblick – </a:t>
            </a:r>
            <a:br>
              <a:rPr lang="de-DE" dirty="0" smtClean="0"/>
            </a:br>
            <a:r>
              <a:rPr lang="de-DE" dirty="0" smtClean="0"/>
              <a:t>Ihre </a:t>
            </a:r>
            <a:r>
              <a:rPr lang="de-DE" smtClean="0"/>
              <a:t>regionalen Kontakte</a:t>
            </a:r>
            <a:endParaRPr lang="de-DE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4351949" y="1844824"/>
            <a:ext cx="4021037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Ihre Bezirksstelle </a:t>
            </a: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ist </a:t>
            </a: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Ansprechpartnerin</a:t>
            </a:r>
            <a:endParaRPr lang="de-DE" sz="1600" b="1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für Prävention</a:t>
            </a:r>
          </a:p>
          <a:p>
            <a:pPr marL="34290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Arial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Beratung der Betriebe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351949" y="2852936"/>
            <a:ext cx="4671856" cy="1717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Ihre Bezirksverwaltung </a:t>
            </a: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ist </a:t>
            </a: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Ansprechpartnerin </a:t>
            </a:r>
            <a:endParaRPr lang="de-DE" sz="1600" b="1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für Rehabilitation und Entschädigung</a:t>
            </a:r>
          </a:p>
          <a:p>
            <a:pPr marL="34290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Arial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bei Arbeits- und </a:t>
            </a: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Wegeunfällen</a:t>
            </a:r>
          </a:p>
          <a:p>
            <a:pPr marL="34290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Arial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bei Berufskrankheiten</a:t>
            </a:r>
          </a:p>
          <a:p>
            <a:pPr marL="34290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im Schulungs- 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und Beratungszentrum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(BGW </a:t>
            </a:r>
            <a:r>
              <a:rPr lang="de-DE" sz="1600" dirty="0" err="1" smtClean="0">
                <a:solidFill>
                  <a:srgbClr val="000000"/>
                </a:solidFill>
                <a:cs typeface="Arial" charset="0"/>
              </a:rPr>
              <a:t>schu.ber.z</a:t>
            </a: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feld 2">
            <a:hlinkClick r:id="rId4"/>
          </p:cNvPr>
          <p:cNvSpPr txBox="1"/>
          <p:nvPr/>
        </p:nvSpPr>
        <p:spPr>
          <a:xfrm>
            <a:off x="4319972" y="5218505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b="1" u="sng" dirty="0">
                <a:solidFill>
                  <a:srgbClr val="FDC24E"/>
                </a:solidFill>
                <a:cs typeface="Arial" charset="0"/>
              </a:rPr>
              <a:t>www.bgw-online.de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427984" y="4797152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Alle Infos unter: 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41996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Impressum</a:t>
            </a:r>
            <a:br>
              <a:rPr lang="de-DE" dirty="0">
                <a:solidFill>
                  <a:schemeClr val="tx1"/>
                </a:solidFill>
              </a:rPr>
            </a:b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gray">
          <a:xfrm>
            <a:off x="643845" y="1217554"/>
            <a:ext cx="3924300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smtClean="0"/>
              <a:t>Unternehmerversicherung </a:t>
            </a:r>
            <a:endParaRPr lang="de-DE" sz="1600" b="1" dirty="0"/>
          </a:p>
          <a:p>
            <a:r>
              <a:rPr lang="de-DE" sz="1600" dirty="0"/>
              <a:t>Stand 05/2015</a:t>
            </a:r>
            <a:br>
              <a:rPr lang="de-DE" sz="1600" dirty="0"/>
            </a:br>
            <a:r>
              <a:rPr lang="de-DE" sz="1600" dirty="0"/>
              <a:t>© 2015 Berufsgenossenschaft </a:t>
            </a:r>
          </a:p>
          <a:p>
            <a:r>
              <a:rPr lang="de-DE" sz="1600" dirty="0"/>
              <a:t>für Gesundheitsdienst und Wohlfahrtspflege (BGW)</a:t>
            </a:r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dirty="0" smtClean="0"/>
              <a:t>Herausgeberin</a:t>
            </a:r>
            <a:endParaRPr lang="de-DE" sz="1600" b="1" dirty="0"/>
          </a:p>
          <a:p>
            <a:r>
              <a:rPr lang="de-DE" sz="1600" dirty="0"/>
              <a:t>Berufsgenossenschaft </a:t>
            </a:r>
          </a:p>
          <a:p>
            <a:r>
              <a:rPr lang="de-DE" sz="1600" dirty="0"/>
              <a:t>für Gesundheitsdienst und Wohlfahrtspflege (BGW)</a:t>
            </a:r>
            <a:br>
              <a:rPr lang="de-DE" sz="1600" dirty="0"/>
            </a:br>
            <a:r>
              <a:rPr lang="de-DE" sz="1600" dirty="0"/>
              <a:t>Hauptverwaltung</a:t>
            </a:r>
            <a:br>
              <a:rPr lang="de-DE" sz="1600" dirty="0"/>
            </a:br>
            <a:r>
              <a:rPr lang="de-DE" sz="1600" dirty="0"/>
              <a:t>Pappelallee 33/35/37</a:t>
            </a:r>
            <a:br>
              <a:rPr lang="de-DE" sz="1600" dirty="0"/>
            </a:br>
            <a:r>
              <a:rPr lang="de-DE" sz="1600" dirty="0"/>
              <a:t>22089 Hamburg</a:t>
            </a:r>
            <a:br>
              <a:rPr lang="de-DE" sz="1600" dirty="0"/>
            </a:br>
            <a:r>
              <a:rPr lang="de-DE" sz="1600" dirty="0"/>
              <a:t>Tel.: (040) 202 07 - 0</a:t>
            </a:r>
            <a:br>
              <a:rPr lang="de-DE" sz="1600" dirty="0"/>
            </a:br>
            <a:r>
              <a:rPr lang="de-DE" sz="1600" dirty="0"/>
              <a:t>Fax: (040) 202 07 - 24 95</a:t>
            </a:r>
            <a:br>
              <a:rPr lang="de-DE" sz="1600" dirty="0"/>
            </a:br>
            <a:r>
              <a:rPr lang="de-DE" sz="1600" dirty="0"/>
              <a:t>www.bgw-online.de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933453" y="1173872"/>
            <a:ext cx="4478374" cy="50405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kern="100" spc="-40" dirty="0"/>
              <a:t>Fachliche Beratung und Text</a:t>
            </a:r>
          </a:p>
          <a:p>
            <a:r>
              <a:rPr lang="de-DE" sz="1600" dirty="0"/>
              <a:t>Gabriele Herter, Friseurmeisterin und Fachkraft für Arbeitssicherheit, </a:t>
            </a:r>
            <a:r>
              <a:rPr lang="de-DE" sz="1600" dirty="0" err="1"/>
              <a:t>Pfullingen</a:t>
            </a:r>
            <a:r>
              <a:rPr lang="de-DE" sz="1600" dirty="0"/>
              <a:t> </a:t>
            </a:r>
          </a:p>
          <a:p>
            <a:r>
              <a:rPr lang="de-DE" sz="1600" kern="100" spc="-40" dirty="0"/>
              <a:t>Renate Korte, BGW-Präventionskoordination</a:t>
            </a:r>
          </a:p>
          <a:p>
            <a:r>
              <a:rPr lang="de-DE" sz="1600" kern="100" spc="-40" dirty="0"/>
              <a:t>Stephanie Lux-Herberg, BGW-Produktentwicklung</a:t>
            </a:r>
          </a:p>
          <a:p>
            <a:r>
              <a:rPr lang="de-DE" sz="1600" dirty="0"/>
              <a:t>Dr. Imke Barbara Peters, </a:t>
            </a:r>
            <a:r>
              <a:rPr lang="de-DE" sz="1600" dirty="0" err="1"/>
              <a:t>OStR</a:t>
            </a:r>
            <a:r>
              <a:rPr lang="de-DE" sz="1600" dirty="0"/>
              <a:t>’ im Berufsfeld Körperpflege, Essen</a:t>
            </a:r>
            <a:r>
              <a:rPr lang="de-DE" sz="1600" kern="100" spc="-40" dirty="0"/>
              <a:t> </a:t>
            </a:r>
          </a:p>
          <a:p>
            <a:r>
              <a:rPr lang="de-DE" sz="1600" kern="100" spc="-40" dirty="0"/>
              <a:t>Sabine </a:t>
            </a:r>
            <a:r>
              <a:rPr lang="de-DE" sz="1600" kern="100" spc="-40" dirty="0" err="1"/>
              <a:t>Schoening</a:t>
            </a:r>
            <a:r>
              <a:rPr lang="de-DE" sz="1600" kern="100" spc="-40" dirty="0"/>
              <a:t>, BGW-Grundlagen der Prävention und Rehabilitation</a:t>
            </a:r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kern="100" spc="-40" dirty="0"/>
              <a:t>Redaktion</a:t>
            </a:r>
          </a:p>
          <a:p>
            <a:r>
              <a:rPr lang="de-DE" sz="1600" kern="100" spc="-40" dirty="0"/>
              <a:t>Brigitte </a:t>
            </a:r>
            <a:r>
              <a:rPr lang="de-DE" sz="1600" kern="100" spc="-40" dirty="0" err="1"/>
              <a:t>Löchelt</a:t>
            </a:r>
            <a:r>
              <a:rPr lang="de-DE" sz="1600" kern="100" spc="-40" dirty="0"/>
              <a:t>, BGW-Kommunikation</a:t>
            </a:r>
          </a:p>
          <a:p>
            <a:r>
              <a:rPr lang="de-DE" sz="1600" kern="100" spc="-40" dirty="0"/>
              <a:t>Stephanie Lux-Herberg, BGW-Produktentwicklung</a:t>
            </a:r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kern="100" spc="-40" dirty="0"/>
              <a:t>Fotos</a:t>
            </a:r>
          </a:p>
          <a:p>
            <a:r>
              <a:rPr lang="de-DE" sz="1600" kern="100" spc="-40" dirty="0" smtClean="0"/>
              <a:t>BGW (Folie </a:t>
            </a:r>
            <a:r>
              <a:rPr lang="de-DE" sz="1600" kern="100" spc="-40" dirty="0"/>
              <a:t>5</a:t>
            </a:r>
            <a:r>
              <a:rPr lang="de-DE" sz="1600" kern="100" spc="-40" dirty="0" smtClean="0"/>
              <a:t>, </a:t>
            </a:r>
            <a:r>
              <a:rPr lang="de-DE" sz="1600" kern="100" spc="-40" dirty="0"/>
              <a:t>8</a:t>
            </a:r>
            <a:r>
              <a:rPr lang="de-DE" sz="1600" kern="100" spc="-40" dirty="0" smtClean="0"/>
              <a:t>), </a:t>
            </a:r>
            <a:r>
              <a:rPr lang="de-DE" sz="1600" kern="100" spc="-40" dirty="0" err="1" smtClean="0"/>
              <a:t>fotolia</a:t>
            </a:r>
            <a:r>
              <a:rPr lang="de-DE" sz="1600" kern="100" spc="-40" dirty="0" smtClean="0"/>
              <a:t> (Folie 1, 4, </a:t>
            </a:r>
            <a:r>
              <a:rPr lang="de-DE" sz="1600" kern="100" spc="-40" dirty="0"/>
              <a:t>8</a:t>
            </a:r>
            <a:r>
              <a:rPr lang="de-DE" sz="1600" kern="100" spc="-40" dirty="0" smtClean="0"/>
              <a:t>)</a:t>
            </a:r>
            <a:endParaRPr lang="de-DE" sz="1600" kern="100" spc="-40" dirty="0"/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kern="100" spc="-40" dirty="0"/>
              <a:t>Gestaltung und Satz</a:t>
            </a:r>
          </a:p>
          <a:p>
            <a:r>
              <a:rPr lang="de-DE" sz="1600" kern="100" spc="-40" dirty="0"/>
              <a:t>Creative Comp., Hamburg</a:t>
            </a:r>
          </a:p>
          <a:p>
            <a:endParaRPr lang="de-DE" sz="1600" kern="100" spc="-40" dirty="0"/>
          </a:p>
          <a:p>
            <a:endParaRPr lang="de-DE" sz="1600" kern="100" spc="-40" dirty="0"/>
          </a:p>
          <a:p>
            <a:endParaRPr lang="de-DE" sz="1600" kern="100" spc="-40" dirty="0" smtClean="0"/>
          </a:p>
          <a:p>
            <a:endParaRPr lang="de-DE" sz="1600" kern="100" spc="-40" dirty="0"/>
          </a:p>
        </p:txBody>
      </p:sp>
    </p:spTree>
    <p:extLst>
      <p:ext uri="{BB962C8B-B14F-4D97-AF65-F5344CB8AC3E}">
        <p14:creationId xmlns:p14="http://schemas.microsoft.com/office/powerpoint/2010/main" val="34568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ist </a:t>
            </a:r>
            <a:r>
              <a:rPr lang="de-DE" dirty="0" smtClean="0"/>
              <a:t>Ihr </a:t>
            </a:r>
            <a:r>
              <a:rPr lang="de-DE" dirty="0"/>
              <a:t>Versicherungsträger?</a:t>
            </a:r>
          </a:p>
        </p:txBody>
      </p:sp>
      <p:pic>
        <p:nvPicPr>
          <p:cNvPr id="6" name="Aufgaben und Leistungen der BGW_wm_m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817" y="1268760"/>
            <a:ext cx="7848600" cy="4414838"/>
          </a:xfrm>
          <a:prstGeom prst="rect">
            <a:avLst/>
          </a:prstGeom>
        </p:spPr>
      </p:pic>
      <p:sp>
        <p:nvSpPr>
          <p:cNvPr id="4" name="Inhaltsplatzhalter 2">
            <a:hlinkClick r:id="rId6" action="ppaction://hlinksldjump"/>
          </p:cNvPr>
          <p:cNvSpPr>
            <a:spLocks noGrp="1"/>
          </p:cNvSpPr>
          <p:nvPr/>
        </p:nvSpPr>
        <p:spPr bwMode="gray">
          <a:xfrm>
            <a:off x="4052198" y="5997825"/>
            <a:ext cx="1031837" cy="311495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Zurück</a:t>
            </a:r>
            <a:endParaRPr lang="de-DE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2" b="89943" l="6667" r="99000">
                        <a14:foregroundMark x1="66400" y1="77011" x2="66400" y2="7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" y="683927"/>
            <a:ext cx="8496299" cy="59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18" b="94923" l="400" r="91800">
                        <a14:foregroundMark x1="27267" y1="81322" x2="27267" y2="81322"/>
                        <a14:foregroundMark x1="3933" y1="75862" x2="3933" y2="75862"/>
                        <a14:foregroundMark x1="400" y1="74808" x2="400" y2="74808"/>
                        <a14:foregroundMark x1="21333" y1="33238" x2="21333" y2="33238"/>
                        <a14:foregroundMark x1="36467" y1="32759" x2="36467" y2="32759"/>
                        <a14:foregroundMark x1="36333" y1="32950" x2="36333" y2="32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00"/>
          <a:stretch/>
        </p:blipFill>
        <p:spPr>
          <a:xfrm>
            <a:off x="0" y="2495549"/>
            <a:ext cx="8506172" cy="41086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86" b="89943" l="22067" r="90000">
                        <a14:foregroundMark x1="36533" y1="32854" x2="36533" y2="32854"/>
                        <a14:foregroundMark x1="52067" y1="33046" x2="52067" y2="33046"/>
                        <a14:foregroundMark x1="51533" y1="32567" x2="51533" y2="32567"/>
                        <a14:foregroundMark x1="37200" y1="32759" x2="37200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926"/>
            <a:ext cx="8516071" cy="59271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7733" y1="82375" x2="57733" y2="82375"/>
                        <a14:foregroundMark x1="44067" y1="73946" x2="44067" y2="73946"/>
                        <a14:foregroundMark x1="52267" y1="33429" x2="52267" y2="33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926"/>
            <a:ext cx="8516072" cy="5927186"/>
          </a:xfrm>
          <a:prstGeom prst="rect">
            <a:avLst/>
          </a:prstGeom>
        </p:spPr>
      </p:pic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912" b="89559" l="0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77"/>
          <a:stretch/>
        </p:blipFill>
        <p:spPr>
          <a:xfrm>
            <a:off x="15255" y="692696"/>
            <a:ext cx="8481045" cy="5284365"/>
          </a:xfr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1" b="8754"/>
          <a:stretch/>
        </p:blipFill>
        <p:spPr>
          <a:xfrm>
            <a:off x="0" y="683926"/>
            <a:ext cx="7953555" cy="5395330"/>
          </a:xfrm>
          <a:prstGeom prst="rect">
            <a:avLst/>
          </a:prstGeom>
        </p:spPr>
      </p:pic>
      <p:sp>
        <p:nvSpPr>
          <p:cNvPr id="22530" name="Rectangle 2" descr="Headline, Arial bold, 28 pt&#10;zweizeilig möglich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Fünf Säulen der Sozialversicherung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2914650" y="-88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331640" y="5863579"/>
            <a:ext cx="755336" cy="404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dirty="0">
                <a:solidFill>
                  <a:srgbClr val="000000"/>
                </a:solidFill>
                <a:cs typeface="Arial" charset="0"/>
              </a:rPr>
              <a:t>1883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537307" y="5876925"/>
            <a:ext cx="755336" cy="404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dirty="0" smtClean="0">
                <a:solidFill>
                  <a:srgbClr val="000000"/>
                </a:solidFill>
                <a:cs typeface="Arial" charset="0"/>
              </a:rPr>
              <a:t>1995</a:t>
            </a:r>
            <a:endParaRPr lang="de-DE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300192" y="2032151"/>
            <a:ext cx="1229567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</a:pPr>
            <a:r>
              <a:rPr lang="de-DE" sz="1400" dirty="0" smtClean="0">
                <a:cs typeface="Arial" charset="0"/>
              </a:rPr>
              <a:t>Pflege-</a:t>
            </a:r>
            <a:endParaRPr lang="de-DE" sz="1400" dirty="0">
              <a:cs typeface="Arial" charset="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>
                <a:cs typeface="Arial" charset="0"/>
              </a:rPr>
              <a:t>Versicherung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094524" y="2032151"/>
            <a:ext cx="1229568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>
                <a:solidFill>
                  <a:srgbClr val="000000"/>
                </a:solidFill>
                <a:cs typeface="Arial" charset="0"/>
              </a:rPr>
              <a:t>Kranken-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>
                <a:solidFill>
                  <a:srgbClr val="000000"/>
                </a:solidFill>
                <a:cs typeface="Arial" charset="0"/>
              </a:rPr>
              <a:t>Versicherung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371710" y="2032150"/>
            <a:ext cx="1229567" cy="547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>
                <a:solidFill>
                  <a:srgbClr val="FF0000"/>
                </a:solidFill>
                <a:cs typeface="Arial" charset="0"/>
              </a:rPr>
              <a:t>Unfall- </a:t>
            </a:r>
            <a:endParaRPr lang="de-DE" sz="1400" dirty="0" smtClean="0">
              <a:solidFill>
                <a:srgbClr val="FF0000"/>
              </a:solidFill>
              <a:cs typeface="Arial" charset="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 smtClean="0">
                <a:solidFill>
                  <a:srgbClr val="FF0000"/>
                </a:solidFill>
                <a:cs typeface="Arial" charset="0"/>
              </a:rPr>
              <a:t>Versicherung</a:t>
            </a:r>
            <a:endParaRPr lang="de-DE" sz="14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707904" y="2032151"/>
            <a:ext cx="1229568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 smtClean="0">
                <a:solidFill>
                  <a:srgbClr val="000000"/>
                </a:solidFill>
                <a:cs typeface="Arial" charset="0"/>
              </a:rPr>
              <a:t>Renten-</a:t>
            </a:r>
            <a:endParaRPr lang="de-DE" sz="1400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>
                <a:solidFill>
                  <a:srgbClr val="000000"/>
                </a:solidFill>
                <a:cs typeface="Arial" charset="0"/>
              </a:rPr>
              <a:t>Versicherung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998616" y="2034599"/>
            <a:ext cx="1229568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>
                <a:solidFill>
                  <a:srgbClr val="000000"/>
                </a:solidFill>
                <a:cs typeface="Arial" charset="0"/>
              </a:rPr>
              <a:t>Arbeitslosen-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400" dirty="0">
                <a:solidFill>
                  <a:srgbClr val="000000"/>
                </a:solidFill>
                <a:cs typeface="Arial" charset="0"/>
              </a:rPr>
              <a:t>Versicherung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629057" y="5876925"/>
            <a:ext cx="755336" cy="404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dirty="0" smtClean="0">
                <a:solidFill>
                  <a:srgbClr val="000000"/>
                </a:solidFill>
                <a:cs typeface="Arial" charset="0"/>
              </a:rPr>
              <a:t>1884</a:t>
            </a:r>
            <a:endParaRPr lang="de-DE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954620" y="5863578"/>
            <a:ext cx="755336" cy="404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dirty="0" smtClean="0">
                <a:solidFill>
                  <a:srgbClr val="000000"/>
                </a:solidFill>
                <a:cs typeface="Arial" charset="0"/>
              </a:rPr>
              <a:t>1889</a:t>
            </a:r>
            <a:endParaRPr lang="de-DE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235730" y="5863578"/>
            <a:ext cx="755336" cy="404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dirty="0" smtClean="0">
                <a:solidFill>
                  <a:srgbClr val="000000"/>
                </a:solidFill>
                <a:cs typeface="Arial" charset="0"/>
              </a:rPr>
              <a:t>1927</a:t>
            </a:r>
            <a:endParaRPr lang="de-DE" sz="2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7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2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3" grpId="0"/>
      <p:bldP spid="19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9562" r="17144" b="22645"/>
          <a:stretch/>
        </p:blipFill>
        <p:spPr>
          <a:xfrm>
            <a:off x="3851920" y="1516700"/>
            <a:ext cx="1428343" cy="983365"/>
          </a:xfrm>
          <a:prstGeom prst="rect">
            <a:avLst/>
          </a:prstGeom>
        </p:spPr>
      </p:pic>
      <p:sp>
        <p:nvSpPr>
          <p:cNvPr id="62469" name="Textfeld 9"/>
          <p:cNvSpPr txBox="1">
            <a:spLocks noChangeArrowheads="1"/>
          </p:cNvSpPr>
          <p:nvPr/>
        </p:nvSpPr>
        <p:spPr bwMode="auto">
          <a:xfrm>
            <a:off x="3491880" y="1124744"/>
            <a:ext cx="2089150" cy="3635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Europäisches Recht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134181962"/>
              </p:ext>
            </p:extLst>
          </p:nvPr>
        </p:nvGraphicFramePr>
        <p:xfrm>
          <a:off x="827584" y="1988840"/>
          <a:ext cx="7488832" cy="3888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3" name="Gerade Verbindung 2"/>
          <p:cNvCxnSpPr/>
          <p:nvPr/>
        </p:nvCxnSpPr>
        <p:spPr bwMode="auto">
          <a:xfrm>
            <a:off x="4554244" y="4005064"/>
            <a:ext cx="0" cy="86409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Titel 5"/>
          <p:cNvSpPr>
            <a:spLocks noGrp="1"/>
          </p:cNvSpPr>
          <p:nvPr>
            <p:ph type="title"/>
          </p:nvPr>
        </p:nvSpPr>
        <p:spPr>
          <a:xfrm>
            <a:off x="647700" y="620713"/>
            <a:ext cx="7848600" cy="1030287"/>
          </a:xfrm>
        </p:spPr>
        <p:txBody>
          <a:bodyPr/>
          <a:lstStyle/>
          <a:p>
            <a:r>
              <a:rPr lang="de-DE" dirty="0" smtClean="0"/>
              <a:t>Vorschriften und Regelwerk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20" y="1405810"/>
            <a:ext cx="1736090" cy="115909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578850" y="3890809"/>
            <a:ext cx="2045378" cy="10926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000"/>
              </a:lnSpc>
              <a:spcAft>
                <a:spcPts val="672"/>
              </a:spcAft>
              <a:tabLst>
                <a:tab pos="1979613" algn="l"/>
              </a:tabLst>
            </a:pPr>
            <a:endParaRPr lang="de-DE" dirty="0" smtClean="0"/>
          </a:p>
          <a:p>
            <a:pPr lvl="0" algn="ctr">
              <a:lnSpc>
                <a:spcPts val="1000"/>
              </a:lnSpc>
              <a:spcAft>
                <a:spcPts val="672"/>
              </a:spcAft>
              <a:tabLst>
                <a:tab pos="1979613" algn="l"/>
              </a:tabLst>
            </a:pPr>
            <a:r>
              <a:rPr lang="de-DE" dirty="0" smtClean="0"/>
              <a:t>Unfallverhütungs-</a:t>
            </a:r>
          </a:p>
          <a:p>
            <a:pPr lvl="0" algn="ctr">
              <a:lnSpc>
                <a:spcPts val="1000"/>
              </a:lnSpc>
              <a:spcAft>
                <a:spcPts val="672"/>
              </a:spcAft>
              <a:tabLst>
                <a:tab pos="1979613" algn="l"/>
              </a:tabLst>
            </a:pPr>
            <a:r>
              <a:rPr lang="de-DE" dirty="0" err="1" smtClean="0"/>
              <a:t>vorschriften</a:t>
            </a:r>
            <a:endParaRPr lang="de-DE" dirty="0"/>
          </a:p>
          <a:p>
            <a:pPr lvl="0" algn="ctr">
              <a:lnSpc>
                <a:spcPts val="1000"/>
              </a:lnSpc>
              <a:spcAft>
                <a:spcPts val="672"/>
              </a:spcAft>
              <a:tabLst>
                <a:tab pos="1979613" algn="l"/>
              </a:tabLst>
            </a:pPr>
            <a:r>
              <a:rPr lang="de-DE" sz="1200" dirty="0" smtClean="0"/>
              <a:t>(</a:t>
            </a:r>
            <a:r>
              <a:rPr lang="de-DE" sz="1200" dirty="0"/>
              <a:t>Unfallversicherungsträger</a:t>
            </a:r>
            <a:r>
              <a:rPr lang="de-DE" sz="1200" dirty="0" smtClean="0"/>
              <a:t>) </a:t>
            </a:r>
          </a:p>
          <a:p>
            <a:pPr lvl="0" algn="ctr">
              <a:lnSpc>
                <a:spcPts val="1000"/>
              </a:lnSpc>
              <a:spcAft>
                <a:spcPts val="672"/>
              </a:spcAft>
              <a:tabLst>
                <a:tab pos="1979613" algn="l"/>
              </a:tabLst>
            </a:pP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411760" y="3897052"/>
            <a:ext cx="2124695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de-DE" spc="-70" dirty="0"/>
              <a:t> </a:t>
            </a:r>
            <a:endParaRPr lang="de-DE" spc="-70" dirty="0" smtClean="0"/>
          </a:p>
          <a:p>
            <a:pPr algn="ctr"/>
            <a:r>
              <a:rPr lang="de-DE" spc="-70" dirty="0" smtClean="0"/>
              <a:t>Verordnungen</a:t>
            </a:r>
          </a:p>
          <a:p>
            <a:pPr algn="ctr"/>
            <a:r>
              <a:rPr lang="de-DE" sz="1200" spc="-70" dirty="0" smtClean="0"/>
              <a:t>(</a:t>
            </a:r>
            <a:r>
              <a:rPr lang="de-DE" sz="1200" dirty="0"/>
              <a:t>Staat</a:t>
            </a:r>
            <a:r>
              <a:rPr lang="de-DE" sz="1200" spc="-70" dirty="0" smtClean="0"/>
              <a:t>)</a:t>
            </a:r>
          </a:p>
          <a:p>
            <a:pPr algn="ctr"/>
            <a:r>
              <a:rPr lang="de-DE" sz="1200" spc="-70" dirty="0" smtClean="0"/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19279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nimBg="1"/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1">
            <a:off x="1893284" y="4149080"/>
            <a:ext cx="5314624" cy="206131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2474882" y="1221369"/>
            <a:ext cx="4410000" cy="2941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6" name="Grafik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28" y="1249935"/>
            <a:ext cx="4355264" cy="2894400"/>
          </a:xfrm>
          <a:prstGeom prst="rect">
            <a:avLst/>
          </a:prstGeom>
        </p:spPr>
      </p:pic>
      <p:sp>
        <p:nvSpPr>
          <p:cNvPr id="6246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Duales Arbeitsschutzsystem</a:t>
            </a:r>
            <a:endParaRPr lang="de-DE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5439856" y="4725144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Berufsgenossenschaft/</a:t>
            </a:r>
          </a:p>
          <a:p>
            <a:r>
              <a:rPr lang="de-DE" sz="1600" dirty="0"/>
              <a:t>Unfallkasse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11660" y="4616212"/>
            <a:ext cx="264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Amt für Arbeitsschutz/</a:t>
            </a:r>
          </a:p>
          <a:p>
            <a:r>
              <a:rPr lang="de-DE" sz="1600" dirty="0"/>
              <a:t>Gewerbeaufsichtsamt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 bwMode="auto">
          <a:xfrm>
            <a:off x="679893" y="1949752"/>
            <a:ext cx="7466551" cy="396203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Wer ist Ihr Versicherungsträger?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47700" y="1160748"/>
            <a:ext cx="7848600" cy="808558"/>
          </a:xfrm>
        </p:spPr>
        <p:txBody>
          <a:bodyPr/>
          <a:lstStyle/>
          <a:p>
            <a:endParaRPr lang="de-DE" sz="1600" dirty="0" smtClean="0"/>
          </a:p>
          <a:p>
            <a:r>
              <a:rPr lang="de-DE" sz="1600" b="1" dirty="0" smtClean="0"/>
              <a:t>B</a:t>
            </a:r>
            <a:r>
              <a:rPr lang="de-DE" sz="1600" dirty="0" smtClean="0"/>
              <a:t>erufsgenossenschaft für </a:t>
            </a:r>
            <a:r>
              <a:rPr lang="de-DE" sz="1600" b="1" dirty="0" smtClean="0"/>
              <a:t>G</a:t>
            </a:r>
            <a:r>
              <a:rPr lang="de-DE" sz="1600" dirty="0" smtClean="0"/>
              <a:t>esundheitsdienst und </a:t>
            </a:r>
            <a:r>
              <a:rPr lang="de-DE" sz="1600" b="1" dirty="0" smtClean="0"/>
              <a:t>W</a:t>
            </a:r>
            <a:r>
              <a:rPr lang="de-DE" sz="1600" dirty="0" smtClean="0"/>
              <a:t>ohlfahrtspflege</a:t>
            </a:r>
          </a:p>
        </p:txBody>
      </p:sp>
      <p:pic>
        <p:nvPicPr>
          <p:cNvPr id="7" name="Picture 17" descr="PPT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24738" y="6169025"/>
            <a:ext cx="10795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41607" r="514" b="3126"/>
          <a:stretch/>
        </p:blipFill>
        <p:spPr>
          <a:xfrm>
            <a:off x="764538" y="2025483"/>
            <a:ext cx="1404000" cy="1224000"/>
          </a:xfrm>
          <a:prstGeom prst="rect">
            <a:avLst/>
          </a:prstGeom>
        </p:spPr>
      </p:pic>
      <p:pic>
        <p:nvPicPr>
          <p:cNvPr id="24" name="Grafik 23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6" b="3642"/>
          <a:stretch/>
        </p:blipFill>
        <p:spPr>
          <a:xfrm>
            <a:off x="2226741" y="2025483"/>
            <a:ext cx="1403584" cy="1224000"/>
          </a:xfrm>
          <a:prstGeom prst="rect">
            <a:avLst/>
          </a:prstGeom>
        </p:spPr>
      </p:pic>
      <p:pic>
        <p:nvPicPr>
          <p:cNvPr id="25" name="Grafik 24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9" r="4930" b="4780"/>
          <a:stretch/>
        </p:blipFill>
        <p:spPr>
          <a:xfrm>
            <a:off x="762372" y="4610820"/>
            <a:ext cx="1404000" cy="1224000"/>
          </a:xfrm>
          <a:prstGeom prst="rect">
            <a:avLst/>
          </a:prstGeom>
        </p:spPr>
      </p:pic>
      <p:pic>
        <p:nvPicPr>
          <p:cNvPr id="26" name="Grafik 25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0" b="20146"/>
          <a:stretch/>
        </p:blipFill>
        <p:spPr>
          <a:xfrm>
            <a:off x="2226741" y="3319881"/>
            <a:ext cx="1404000" cy="1224000"/>
          </a:xfrm>
          <a:prstGeom prst="rect">
            <a:avLst/>
          </a:prstGeom>
        </p:spPr>
      </p:pic>
      <p:pic>
        <p:nvPicPr>
          <p:cNvPr id="27" name="Grafik 26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9" b="20277"/>
          <a:stretch/>
        </p:blipFill>
        <p:spPr>
          <a:xfrm>
            <a:off x="6665802" y="2023084"/>
            <a:ext cx="1404000" cy="1224000"/>
          </a:xfrm>
          <a:prstGeom prst="rect">
            <a:avLst/>
          </a:prstGeom>
        </p:spPr>
      </p:pic>
      <p:pic>
        <p:nvPicPr>
          <p:cNvPr id="28" name="Grafik 27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8" b="21114"/>
          <a:stretch/>
        </p:blipFill>
        <p:spPr>
          <a:xfrm>
            <a:off x="762372" y="3319879"/>
            <a:ext cx="1402713" cy="1224000"/>
          </a:xfrm>
          <a:prstGeom prst="rect">
            <a:avLst/>
          </a:prstGeom>
        </p:spPr>
      </p:pic>
      <p:pic>
        <p:nvPicPr>
          <p:cNvPr id="29" name="Grafik 28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" t="18463" r="523" b="18935"/>
          <a:stretch/>
        </p:blipFill>
        <p:spPr>
          <a:xfrm>
            <a:off x="5189453" y="2028110"/>
            <a:ext cx="1404000" cy="1224000"/>
          </a:xfrm>
          <a:prstGeom prst="rect">
            <a:avLst/>
          </a:prstGeom>
        </p:spPr>
      </p:pic>
      <p:pic>
        <p:nvPicPr>
          <p:cNvPr id="30" name="Grafik 29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9" b="12587"/>
          <a:stretch/>
        </p:blipFill>
        <p:spPr>
          <a:xfrm>
            <a:off x="5201795" y="3318769"/>
            <a:ext cx="1404000" cy="1224000"/>
          </a:xfrm>
          <a:prstGeom prst="rect">
            <a:avLst/>
          </a:prstGeom>
        </p:spPr>
      </p:pic>
      <p:pic>
        <p:nvPicPr>
          <p:cNvPr id="31" name="Grafik 30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31329" r="-359" b="11570"/>
          <a:stretch/>
        </p:blipFill>
        <p:spPr>
          <a:xfrm>
            <a:off x="3712237" y="3319881"/>
            <a:ext cx="1404000" cy="1224000"/>
          </a:xfrm>
          <a:prstGeom prst="rect">
            <a:avLst/>
          </a:prstGeom>
        </p:spPr>
      </p:pic>
      <p:pic>
        <p:nvPicPr>
          <p:cNvPr id="32" name="Grafik 31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b="12729"/>
          <a:stretch/>
        </p:blipFill>
        <p:spPr>
          <a:xfrm>
            <a:off x="6665802" y="3319879"/>
            <a:ext cx="1404000" cy="1224000"/>
          </a:xfrm>
          <a:prstGeom prst="rect">
            <a:avLst/>
          </a:prstGeom>
        </p:spPr>
      </p:pic>
      <p:pic>
        <p:nvPicPr>
          <p:cNvPr id="33" name="Grafik 32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23058"/>
          <a:stretch/>
        </p:blipFill>
        <p:spPr>
          <a:xfrm>
            <a:off x="3712237" y="2024445"/>
            <a:ext cx="1402909" cy="1224000"/>
          </a:xfrm>
          <a:prstGeom prst="rect">
            <a:avLst/>
          </a:prstGeom>
        </p:spPr>
      </p:pic>
      <p:pic>
        <p:nvPicPr>
          <p:cNvPr id="34" name="Grafik 33"/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t="26943" r="357" b="19494"/>
          <a:stretch/>
        </p:blipFill>
        <p:spPr>
          <a:xfrm>
            <a:off x="2226739" y="4610820"/>
            <a:ext cx="1404000" cy="1224000"/>
          </a:xfrm>
          <a:prstGeom prst="rect">
            <a:avLst/>
          </a:prstGeom>
        </p:spPr>
      </p:pic>
      <p:pic>
        <p:nvPicPr>
          <p:cNvPr id="35" name="Grafik 34"/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7" b="21159"/>
          <a:stretch/>
        </p:blipFill>
        <p:spPr>
          <a:xfrm>
            <a:off x="3703089" y="4610820"/>
            <a:ext cx="1404000" cy="1224000"/>
          </a:xfrm>
          <a:prstGeom prst="rect">
            <a:avLst/>
          </a:prstGeom>
        </p:spPr>
      </p:pic>
      <p:pic>
        <p:nvPicPr>
          <p:cNvPr id="50" name="Grafik 49"/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9" b="20936"/>
          <a:stretch/>
        </p:blipFill>
        <p:spPr>
          <a:xfrm>
            <a:off x="5189453" y="4610818"/>
            <a:ext cx="1404000" cy="1224000"/>
          </a:xfrm>
          <a:prstGeom prst="rect">
            <a:avLst/>
          </a:prstGeom>
        </p:spPr>
      </p:pic>
      <p:pic>
        <p:nvPicPr>
          <p:cNvPr id="51" name="Grafik 50"/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20846"/>
          <a:stretch/>
        </p:blipFill>
        <p:spPr>
          <a:xfrm>
            <a:off x="6665802" y="4610820"/>
            <a:ext cx="140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4811"/>
            <a:ext cx="7848600" cy="648072"/>
          </a:xfrm>
        </p:spPr>
        <p:txBody>
          <a:bodyPr/>
          <a:lstStyle/>
          <a:p>
            <a:r>
              <a:rPr lang="de-DE" dirty="0"/>
              <a:t>Wer ist </a:t>
            </a:r>
            <a:r>
              <a:rPr lang="de-DE" dirty="0" smtClean="0"/>
              <a:t>Ihr </a:t>
            </a:r>
            <a:r>
              <a:rPr lang="de-DE" dirty="0"/>
              <a:t>Versicherungsträger?</a:t>
            </a:r>
          </a:p>
        </p:txBody>
      </p:sp>
      <p:pic>
        <p:nvPicPr>
          <p:cNvPr id="3" name="Grafik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2" t="22121" r="5293" b="1565"/>
          <a:stretch/>
        </p:blipFill>
        <p:spPr>
          <a:xfrm>
            <a:off x="731572" y="1916832"/>
            <a:ext cx="6721651" cy="359622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071010" y="1306519"/>
            <a:ext cx="1257074" cy="342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Film starten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268760"/>
            <a:ext cx="957275" cy="70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3" y="1200645"/>
            <a:ext cx="6984212" cy="495861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3" y="1196752"/>
            <a:ext cx="6989695" cy="496250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Wer ist bei der BGW versichert?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65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 bwMode="auto">
          <a:xfrm>
            <a:off x="4572001" y="3681029"/>
            <a:ext cx="3924300" cy="179985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539552" y="3681029"/>
            <a:ext cx="3887987" cy="179985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539552" y="1773238"/>
            <a:ext cx="3889165" cy="17841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079" y="584684"/>
            <a:ext cx="7848600" cy="1030287"/>
          </a:xfrm>
        </p:spPr>
        <p:txBody>
          <a:bodyPr/>
          <a:lstStyle/>
          <a:p>
            <a:r>
              <a:rPr lang="de-DE" dirty="0" smtClean="0"/>
              <a:t>Was ist versichert?  </a:t>
            </a:r>
            <a:endParaRPr lang="de-DE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" t="18029" r="670" b="5680"/>
          <a:stretch/>
        </p:blipFill>
        <p:spPr bwMode="gray">
          <a:xfrm>
            <a:off x="635800" y="1773238"/>
            <a:ext cx="1775959" cy="178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17003" b="11524"/>
          <a:stretch/>
        </p:blipFill>
        <p:spPr>
          <a:xfrm>
            <a:off x="662079" y="3681030"/>
            <a:ext cx="1749680" cy="179985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555776" y="2492896"/>
            <a:ext cx="1872208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Arbeitsunfälle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38528" y="4401109"/>
            <a:ext cx="1872208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Wegeunfälle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4572002" y="1747838"/>
            <a:ext cx="3906770" cy="180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20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622728" y="2467496"/>
            <a:ext cx="187220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spc="-80" dirty="0" smtClean="0">
                <a:solidFill>
                  <a:srgbClr val="000000"/>
                </a:solidFill>
                <a:cs typeface="Arial" charset="0"/>
              </a:rPr>
              <a:t>Berufskrankheiten</a:t>
            </a:r>
            <a:endParaRPr lang="de-DE" sz="1600" spc="-8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640618" y="4113077"/>
            <a:ext cx="173055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Arbeitsbedingte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Gesundheits-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gefahren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Grafik 17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r="11829" b="3038"/>
          <a:stretch/>
        </p:blipFill>
        <p:spPr>
          <a:xfrm>
            <a:off x="4681512" y="1747838"/>
            <a:ext cx="1760400" cy="18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r="21324"/>
          <a:stretch/>
        </p:blipFill>
        <p:spPr>
          <a:xfrm>
            <a:off x="4680012" y="3681028"/>
            <a:ext cx="1761975" cy="17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 animBg="1"/>
      <p:bldP spid="19" grpId="0" animBg="1"/>
      <p:bldP spid="11" grpId="0"/>
      <p:bldP spid="21" grpId="0"/>
      <p:bldP spid="22" grpId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BGW – Aufgaben und Leistungen</a:t>
            </a:r>
          </a:p>
        </p:txBody>
      </p:sp>
      <p:sp>
        <p:nvSpPr>
          <p:cNvPr id="58371" name="Rectangle 3"/>
          <p:cNvSpPr txBox="1">
            <a:spLocks noChangeArrowheads="1"/>
          </p:cNvSpPr>
          <p:nvPr/>
        </p:nvSpPr>
        <p:spPr bwMode="auto">
          <a:xfrm>
            <a:off x="538163" y="1589088"/>
            <a:ext cx="4103687" cy="1717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pitchFamily="2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SGB VII Sozialgesetzbuch </a:t>
            </a: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pitchFamily="2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§ 14 Grundsatz</a:t>
            </a: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pitchFamily="2" charset="2"/>
              <a:buNone/>
            </a:pPr>
            <a:endParaRPr lang="de-DE" sz="20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„Die Unfallversicherungsträger haben mit 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allen geeigneten Mitteln für die Verhütung von Arbeitsunfällen, Berufskrankheiten und </a:t>
            </a: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arbeitsbedingten Gesundheitsgefahren ... 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zu sorgen.“ </a:t>
            </a:r>
          </a:p>
        </p:txBody>
      </p:sp>
      <p:sp>
        <p:nvSpPr>
          <p:cNvPr id="14" name="Puzzle1"/>
          <p:cNvSpPr>
            <a:spLocks noEditPoints="1" noChangeArrowheads="1"/>
          </p:cNvSpPr>
          <p:nvPr/>
        </p:nvSpPr>
        <p:spPr bwMode="auto">
          <a:xfrm rot="5400000">
            <a:off x="4338638" y="1828800"/>
            <a:ext cx="3302000" cy="2657475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162550" y="2414588"/>
            <a:ext cx="1712913" cy="4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r>
              <a:rPr 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Prävention</a:t>
            </a:r>
          </a:p>
        </p:txBody>
      </p:sp>
      <p:sp>
        <p:nvSpPr>
          <p:cNvPr id="17" name="Puzzle2"/>
          <p:cNvSpPr>
            <a:spLocks noEditPoints="1" noChangeArrowheads="1"/>
          </p:cNvSpPr>
          <p:nvPr/>
        </p:nvSpPr>
        <p:spPr bwMode="auto">
          <a:xfrm rot="4148379">
            <a:off x="1034257" y="3175794"/>
            <a:ext cx="3262312" cy="3486150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58A2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 rot="20303428">
            <a:off x="1009149" y="4021127"/>
            <a:ext cx="2446420" cy="184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r>
              <a:rPr 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Kostenübernahme       	         im </a:t>
            </a:r>
            <a:r>
              <a:rPr lang="de-DE" sz="2000" b="1" spc="-5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Versicherungsfall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538162" y="3428999"/>
            <a:ext cx="3889375" cy="3408257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0" name="Puzzle2"/>
          <p:cNvSpPr>
            <a:spLocks noEditPoints="1" noChangeArrowheads="1"/>
          </p:cNvSpPr>
          <p:nvPr/>
        </p:nvSpPr>
        <p:spPr bwMode="auto">
          <a:xfrm rot="5400000">
            <a:off x="2202334" y="3206378"/>
            <a:ext cx="3312368" cy="3757612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58A2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13" name="Puzzle3"/>
          <p:cNvSpPr>
            <a:spLocks noEditPoints="1" noChangeArrowheads="1"/>
          </p:cNvSpPr>
          <p:nvPr/>
        </p:nvSpPr>
        <p:spPr bwMode="auto">
          <a:xfrm rot="6592750">
            <a:off x="5538787" y="3146426"/>
            <a:ext cx="2043113" cy="382746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55B2A4"/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10800000" vert="eaVert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 dirty="0">
              <a:solidFill>
                <a:srgbClr val="000000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95736" y="4041068"/>
            <a:ext cx="24842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r>
              <a:rPr lang="de-DE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Kostenübernahme       	         im </a:t>
            </a:r>
            <a:r>
              <a:rPr lang="de-DE" sz="2000" b="1" spc="-5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Versicherungsfall</a:t>
            </a:r>
            <a:endParaRPr lang="de-DE" sz="2000" b="1" spc="-5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 rot="1121823">
            <a:off x="5207397" y="4797152"/>
            <a:ext cx="2820987" cy="4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r>
              <a:rPr lang="de-DE" sz="1600" i="1" dirty="0">
                <a:solidFill>
                  <a:srgbClr val="C0C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Rehabilitation</a:t>
            </a:r>
          </a:p>
        </p:txBody>
      </p:sp>
      <p:sp>
        <p:nvSpPr>
          <p:cNvPr id="23" name="Puzzle3"/>
          <p:cNvSpPr>
            <a:spLocks noEditPoints="1" noChangeArrowheads="1"/>
          </p:cNvSpPr>
          <p:nvPr/>
        </p:nvSpPr>
        <p:spPr bwMode="auto">
          <a:xfrm rot="5400000">
            <a:off x="5536183" y="3148894"/>
            <a:ext cx="2043113" cy="382746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55B2A4"/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10800000" vert="eaVert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 dirty="0">
              <a:solidFill>
                <a:srgbClr val="000000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204793" y="4799620"/>
            <a:ext cx="2820987" cy="4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r>
              <a:rPr lang="de-DE" sz="1600" i="1" dirty="0">
                <a:solidFill>
                  <a:srgbClr val="C0C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de-D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Rehabilitation</a:t>
            </a:r>
          </a:p>
        </p:txBody>
      </p:sp>
    </p:spTree>
    <p:extLst>
      <p:ext uri="{BB962C8B-B14F-4D97-AF65-F5344CB8AC3E}">
        <p14:creationId xmlns:p14="http://schemas.microsoft.com/office/powerpoint/2010/main" val="34091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7" grpId="1" animBg="1"/>
      <p:bldP spid="18" grpId="0"/>
      <p:bldP spid="2" grpId="0" animBg="1"/>
      <p:bldP spid="10" grpId="0" animBg="1"/>
      <p:bldP spid="13" grpId="0" animBg="1"/>
      <p:bldP spid="13" grpId="1" animBg="1"/>
      <p:bldP spid="13" grpId="2" animBg="1"/>
      <p:bldP spid="12" grpId="0"/>
      <p:bldP spid="16" grpId="0"/>
      <p:bldP spid="16" grpId="1"/>
      <p:bldP spid="23" grpId="0" animBg="1"/>
      <p:bldP spid="24" grpId="0"/>
    </p:bldLst>
  </p:timing>
</p:sld>
</file>

<file path=ppt/theme/theme1.xml><?xml version="1.0" encoding="utf-8"?>
<a:theme xmlns:a="http://schemas.openxmlformats.org/drawingml/2006/main" name="PPT-Vorlage">
  <a:themeElements>
    <a:clrScheme name="BGW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FCB135"/>
      </a:accent1>
      <a:accent2>
        <a:srgbClr val="FED790"/>
      </a:accent2>
      <a:accent3>
        <a:srgbClr val="FFEDC7"/>
      </a:accent3>
      <a:accent4>
        <a:srgbClr val="000000"/>
      </a:accent4>
      <a:accent5>
        <a:srgbClr val="666666"/>
      </a:accent5>
      <a:accent6>
        <a:srgbClr val="C0C0C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charset="2"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charset="2"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BGW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CB135"/>
        </a:accent1>
        <a:accent2>
          <a:srgbClr val="FED790"/>
        </a:accent2>
        <a:accent3>
          <a:srgbClr val="FFFFFF"/>
        </a:accent3>
        <a:accent4>
          <a:srgbClr val="000000"/>
        </a:accent4>
        <a:accent5>
          <a:srgbClr val="FDD5AE"/>
        </a:accent5>
        <a:accent6>
          <a:srgbClr val="E6C382"/>
        </a:accent6>
        <a:hlink>
          <a:srgbClr val="FFEDC7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Office PowerPoint</Application>
  <PresentationFormat>Bildschirmpräsentation (4:3)</PresentationFormat>
  <Paragraphs>118</Paragraphs>
  <Slides>12</Slides>
  <Notes>11</Notes>
  <HiddenSlides>2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PPT-Vorlage</vt:lpstr>
      <vt:lpstr>PowerPoint-Präsentation</vt:lpstr>
      <vt:lpstr>Fünf Säulen der Sozialversicherung</vt:lpstr>
      <vt:lpstr>Vorschriften und Regelwerk</vt:lpstr>
      <vt:lpstr>Duales Arbeitsschutzsystem</vt:lpstr>
      <vt:lpstr>Wer ist Ihr Versicherungsträger?</vt:lpstr>
      <vt:lpstr>Wer ist Ihr Versicherungsträger?</vt:lpstr>
      <vt:lpstr>Wer ist bei der BGW versichert?</vt:lpstr>
      <vt:lpstr>Was ist versichert?  </vt:lpstr>
      <vt:lpstr>BGW – Aufgaben und Leistungen</vt:lpstr>
      <vt:lpstr>Die BGW im Überblick –  Ihre regionalen Kontakte</vt:lpstr>
      <vt:lpstr>Impressum </vt:lpstr>
      <vt:lpstr>Wer ist Ihr Versicherungsträger?</vt:lpstr>
    </vt:vector>
  </TitlesOfParts>
  <Company>BGW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gesetzliche Unfallversicherung –  Ihre Unternehmerversicherung</dc:title>
  <dc:creator>Stephanie Lux-Herberg</dc:creator>
  <cp:lastModifiedBy>Proof</cp:lastModifiedBy>
  <cp:revision>146</cp:revision>
  <cp:lastPrinted>2014-11-14T08:03:23Z</cp:lastPrinted>
  <dcterms:created xsi:type="dcterms:W3CDTF">2014-10-08T07:48:49Z</dcterms:created>
  <dcterms:modified xsi:type="dcterms:W3CDTF">2015-05-21T13:42:52Z</dcterms:modified>
</cp:coreProperties>
</file>