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9" r:id="rId2"/>
  </p:sldMasterIdLst>
  <p:notesMasterIdLst>
    <p:notesMasterId r:id="rId40"/>
  </p:notesMasterIdLst>
  <p:handoutMasterIdLst>
    <p:handoutMasterId r:id="rId41"/>
  </p:handoutMasterIdLst>
  <p:sldIdLst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</p:sldIdLst>
  <p:sldSz cx="9144000" cy="6858000" type="screen4x3"/>
  <p:notesSz cx="6858000" cy="9144000"/>
  <p:custDataLst>
    <p:tags r:id="rId42"/>
  </p:custDataLst>
  <p:defaultTextStyle>
    <a:defPPr>
      <a:defRPr lang="de-DE"/>
    </a:defPPr>
    <a:lvl1pPr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1pPr>
    <a:lvl2pPr marL="4572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2pPr>
    <a:lvl3pPr marL="9144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3pPr>
    <a:lvl4pPr marL="13716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4pPr>
    <a:lvl5pPr marL="18288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521415D9-36F7-43E2-AB2F-B90AF26B5E84}">
      <p14:sectionLst xmlns:p14="http://schemas.microsoft.com/office/powerpoint/2010/main">
        <p14:section name="Poster" id="{72EC9AAF-AA9F-4C5E-BDB3-51032F745CF5}">
          <p14:sldIdLst>
            <p14:sldId id="401"/>
          </p14:sldIdLst>
        </p14:section>
        <p14:section name="Bilder 1-36" id="{2910BF01-F5F2-464F-95CC-82C6189F85BD}">
          <p14:sldIdLst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45">
          <p15:clr>
            <a:srgbClr val="A4A3A4"/>
          </p15:clr>
        </p15:guide>
        <p15:guide id="2" orient="horz" pos="29">
          <p15:clr>
            <a:srgbClr val="A4A3A4"/>
          </p15:clr>
        </p15:guide>
        <p15:guide id="3" orient="horz" pos="2140">
          <p15:clr>
            <a:srgbClr val="A4A3A4"/>
          </p15:clr>
        </p15:guide>
        <p15:guide id="4" orient="horz" pos="4051">
          <p15:clr>
            <a:srgbClr val="A4A3A4"/>
          </p15:clr>
        </p15:guide>
        <p15:guide id="5" orient="horz" pos="472">
          <p15:clr>
            <a:srgbClr val="A4A3A4"/>
          </p15:clr>
        </p15:guide>
        <p15:guide id="6" pos="11">
          <p15:clr>
            <a:srgbClr val="A4A3A4"/>
          </p15:clr>
        </p15:guide>
        <p15:guide id="7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99CCFF"/>
    <a:srgbClr val="CCFF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0" autoAdjust="0"/>
    <p:restoredTop sz="98799" autoAdjust="0"/>
  </p:normalViewPr>
  <p:slideViewPr>
    <p:cSldViewPr snapToGrid="0" showGuides="1">
      <p:cViewPr varScale="1">
        <p:scale>
          <a:sx n="123" d="100"/>
          <a:sy n="123" d="100"/>
        </p:scale>
        <p:origin x="1242" y="96"/>
      </p:cViewPr>
      <p:guideLst>
        <p:guide orient="horz" pos="4045"/>
        <p:guide orient="horz" pos="29"/>
        <p:guide orient="horz" pos="2140"/>
        <p:guide orient="horz" pos="4051"/>
        <p:guide orient="horz" pos="472"/>
        <p:guide pos="11"/>
        <p:guide pos="384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2"/>
    </p:cViewPr>
  </p:sorterViewPr>
  <p:notesViewPr>
    <p:cSldViewPr showGuides="1">
      <p:cViewPr varScale="1">
        <p:scale>
          <a:sx n="99" d="100"/>
          <a:sy n="99" d="100"/>
        </p:scale>
        <p:origin x="-35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fld id="{0EB1366C-5B4C-4A05-9A35-139A474023A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08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fld id="{C13D6B8A-D207-4F96-BF4D-CC613840FB23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09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tabLst>
        <a:tab pos="182563" algn="l"/>
      </a:tabLst>
      <a:defRPr sz="1200" kern="1200">
        <a:solidFill>
          <a:schemeClr val="tx1"/>
        </a:solidFill>
        <a:latin typeface="Arial"/>
        <a:ea typeface="Arial"/>
        <a:cs typeface="Arial"/>
      </a:defRPr>
    </a:lvl1pPr>
    <a:lvl2pPr marL="171450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/>
        <a:ea typeface="Arial"/>
        <a:cs typeface="Arial"/>
      </a:defRPr>
    </a:lvl2pPr>
    <a:lvl3pPr marL="354013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/>
        <a:ea typeface="Arial"/>
        <a:cs typeface="Arial"/>
      </a:defRPr>
    </a:lvl3pPr>
    <a:lvl4pPr marL="542925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/>
        <a:ea typeface="Arial"/>
        <a:cs typeface="Arial"/>
      </a:defRPr>
    </a:lvl4pPr>
    <a:lvl5pPr marL="720725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/>
        <a:ea typeface="Arial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T_Titel_v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/>
              <a:t>www.bgw-online.de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68716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80607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820062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T_Titel_v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0" y="5734050"/>
            <a:ext cx="914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/>
              <a:t>www.bgw-online.de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596900"/>
            <a:ext cx="7848600" cy="10382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7700" y="1682750"/>
            <a:ext cx="7848600" cy="361791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Master-Untertitelformat bearbeiten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829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/>
              <a:t>www.bgw-online.de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6613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0446260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8198809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463800" y="88900"/>
            <a:ext cx="184666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gray">
          <a:xfrm>
            <a:off x="539750" y="7938"/>
            <a:ext cx="83566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="http://schemas.microsoft.com/office/powerpoint/2012/main" xmlns:p14="http://schemas.microsoft.com/office/powerpoint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64800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9pPr>
          </a:lstStyle>
          <a:p>
            <a:pPr algn="ctr" eaLnBrk="1" hangingPunct="1"/>
            <a:endParaRPr lang="en-US" sz="800"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88656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T_Titel_v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buClr>
                <a:srgbClr val="FCB135"/>
              </a:buCl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>
                <a:solidFill>
                  <a:srgbClr val="000000"/>
                </a:solidFill>
              </a:rPr>
              <a:t>www.bgw-online.de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3495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T_Titel_v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0" y="5734050"/>
            <a:ext cx="914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buClr>
                <a:srgbClr val="FCB135"/>
              </a:buCl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>
                <a:solidFill>
                  <a:srgbClr val="000000"/>
                </a:solidFill>
              </a:rPr>
              <a:t>www.bgw-online.de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596900"/>
            <a:ext cx="7848600" cy="10382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7700" y="1682750"/>
            <a:ext cx="7848600" cy="361791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Master-Untertitelformat bearbeiten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9371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buClr>
                <a:srgbClr val="FCB135"/>
              </a:buCl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>
                <a:solidFill>
                  <a:srgbClr val="000000"/>
                </a:solidFill>
              </a:rPr>
              <a:t>www.bgw-online.de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0451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47700" y="598488"/>
            <a:ext cx="78486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648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/>
              <a:t>www.bgw-online.de</a:t>
            </a:r>
          </a:p>
        </p:txBody>
      </p:sp>
      <p:pic>
        <p:nvPicPr>
          <p:cNvPr id="1030" name="Picture 17" descr="PPT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4738" y="6169025"/>
            <a:ext cx="1079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 rot="5400000">
            <a:off x="6869957" y="3734990"/>
            <a:ext cx="4140547" cy="1440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>
              <a:lnSpc>
                <a:spcPct val="100000"/>
              </a:lnSpc>
              <a:buClrTx/>
              <a:buFontTx/>
              <a:buNone/>
            </a:pPr>
            <a:r>
              <a:rPr lang="de-DE" sz="600" dirty="0"/>
              <a:t>Wimmelbild Werkstatt – Seite </a:t>
            </a:r>
            <a:fld id="{04DECB84-4D4C-4155-9DEB-7B0B3C0D8B08}" type="slidenum">
              <a:rPr lang="de-DE" sz="600" smtClean="0"/>
              <a:t>‹Nr.›</a:t>
            </a:fld>
            <a:r>
              <a:rPr lang="de-DE" sz="600" dirty="0"/>
              <a:t> von 37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278132" y="6513095"/>
            <a:ext cx="1418300" cy="20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/>
              <a:t>Quelle: Werner Pollak</a:t>
            </a:r>
          </a:p>
        </p:txBody>
      </p:sp>
    </p:spTree>
    <p:custDataLst>
      <p:tags r:id="rId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6" r:id="rId3"/>
    <p:sldLayoutId id="2147483661" r:id="rId4"/>
    <p:sldLayoutId id="2147483672" r:id="rId5"/>
    <p:sldLayoutId id="2147483678" r:id="rId6"/>
  </p:sldLayoutIdLst>
  <p:transition/>
  <p:hf hdr="0" ftr="0" dt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/>
        <a:buChar char="l"/>
        <a:tabLst>
          <a:tab pos="266700" algn="l"/>
        </a:tabLst>
        <a:defRPr sz="2000" b="1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51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2651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5pPr>
      <a:lvl6pPr marL="15335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9907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4479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29051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47700" y="598488"/>
            <a:ext cx="78486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buClr>
                <a:srgbClr val="FCB135"/>
              </a:buCl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648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>
                <a:solidFill>
                  <a:srgbClr val="000000"/>
                </a:solidFill>
              </a:rPr>
              <a:t>www.bgw-online.de</a:t>
            </a:r>
          </a:p>
        </p:txBody>
      </p:sp>
      <p:pic>
        <p:nvPicPr>
          <p:cNvPr id="1030" name="Picture 17" descr="PPT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4738" y="6169025"/>
            <a:ext cx="1079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 rot="5400000">
            <a:off x="6869957" y="3734990"/>
            <a:ext cx="4140547" cy="1440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de-DE" sz="600" dirty="0">
                <a:solidFill>
                  <a:srgbClr val="000000"/>
                </a:solidFill>
              </a:rPr>
              <a:t> </a:t>
            </a:r>
            <a:r>
              <a:rPr lang="de-DE" sz="600" dirty="0"/>
              <a:t>Wimmelbild Werkstatt </a:t>
            </a:r>
            <a:r>
              <a:rPr lang="de-DE" sz="600" dirty="0">
                <a:solidFill>
                  <a:srgbClr val="000000"/>
                </a:solidFill>
              </a:rPr>
              <a:t>– Seite </a:t>
            </a:r>
            <a:fld id="{04DECB84-4D4C-4155-9DEB-7B0B3C0D8B08}" type="slidenum">
              <a:rPr lang="de-DE" sz="600" smtClean="0">
                <a:solidFill>
                  <a:srgbClr val="000000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‹Nr.›</a:t>
            </a:fld>
            <a:r>
              <a:rPr lang="de-DE" sz="600" dirty="0">
                <a:solidFill>
                  <a:srgbClr val="000000"/>
                </a:solidFill>
              </a:rPr>
              <a:t> von 37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278132" y="6513095"/>
            <a:ext cx="1418300" cy="20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/>
              <a:t>Quelle: Werner Pollak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222691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ransition/>
  <p:hf hdr="0" ftr="0" dt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/>
        <a:buChar char="l"/>
        <a:tabLst>
          <a:tab pos="266700" algn="l"/>
        </a:tabLst>
        <a:defRPr sz="2000" b="1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51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2651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5pPr>
      <a:lvl6pPr marL="15335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9907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4479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29051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34.xml"/><Relationship Id="rId26" Type="http://schemas.openxmlformats.org/officeDocument/2006/relationships/slide" Target="slide16.xml"/><Relationship Id="rId39" Type="http://schemas.openxmlformats.org/officeDocument/2006/relationships/slide" Target="slide25.xml"/><Relationship Id="rId3" Type="http://schemas.openxmlformats.org/officeDocument/2006/relationships/image" Target="../media/image3.emf"/><Relationship Id="rId21" Type="http://schemas.openxmlformats.org/officeDocument/2006/relationships/slide" Target="slide35.xml"/><Relationship Id="rId34" Type="http://schemas.openxmlformats.org/officeDocument/2006/relationships/slide" Target="slide22.xml"/><Relationship Id="rId7" Type="http://schemas.openxmlformats.org/officeDocument/2006/relationships/slide" Target="slide5.xml"/><Relationship Id="rId12" Type="http://schemas.openxmlformats.org/officeDocument/2006/relationships/slide" Target="slide9.xml"/><Relationship Id="rId17" Type="http://schemas.openxmlformats.org/officeDocument/2006/relationships/slide" Target="slide19.xml"/><Relationship Id="rId25" Type="http://schemas.openxmlformats.org/officeDocument/2006/relationships/slide" Target="slide15.xml"/><Relationship Id="rId33" Type="http://schemas.openxmlformats.org/officeDocument/2006/relationships/slide" Target="slide26.xml"/><Relationship Id="rId38" Type="http://schemas.openxmlformats.org/officeDocument/2006/relationships/slide" Target="slide31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14.xml"/><Relationship Id="rId20" Type="http://schemas.openxmlformats.org/officeDocument/2006/relationships/slide" Target="slide33.xml"/><Relationship Id="rId29" Type="http://schemas.openxmlformats.org/officeDocument/2006/relationships/slide" Target="slide27.xml"/><Relationship Id="rId1" Type="http://schemas.openxmlformats.org/officeDocument/2006/relationships/tags" Target="../tags/tag15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24" Type="http://schemas.openxmlformats.org/officeDocument/2006/relationships/slide" Target="slide20.xml"/><Relationship Id="rId32" Type="http://schemas.openxmlformats.org/officeDocument/2006/relationships/slide" Target="slide24.xml"/><Relationship Id="rId37" Type="http://schemas.openxmlformats.org/officeDocument/2006/relationships/slide" Target="slide30.xml"/><Relationship Id="rId5" Type="http://schemas.openxmlformats.org/officeDocument/2006/relationships/slide" Target="slide2.xml"/><Relationship Id="rId15" Type="http://schemas.openxmlformats.org/officeDocument/2006/relationships/slide" Target="slide12.xml"/><Relationship Id="rId23" Type="http://schemas.openxmlformats.org/officeDocument/2006/relationships/slide" Target="slide37.xml"/><Relationship Id="rId28" Type="http://schemas.openxmlformats.org/officeDocument/2006/relationships/slide" Target="slide18.xml"/><Relationship Id="rId36" Type="http://schemas.openxmlformats.org/officeDocument/2006/relationships/slide" Target="slide29.xml"/><Relationship Id="rId10" Type="http://schemas.openxmlformats.org/officeDocument/2006/relationships/slide" Target="slide8.xml"/><Relationship Id="rId19" Type="http://schemas.openxmlformats.org/officeDocument/2006/relationships/slide" Target="slide32.xml"/><Relationship Id="rId31" Type="http://schemas.openxmlformats.org/officeDocument/2006/relationships/slide" Target="slide23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13.xml"/><Relationship Id="rId22" Type="http://schemas.openxmlformats.org/officeDocument/2006/relationships/slide" Target="slide36.xml"/><Relationship Id="rId27" Type="http://schemas.openxmlformats.org/officeDocument/2006/relationships/slide" Target="slide17.xml"/><Relationship Id="rId30" Type="http://schemas.openxmlformats.org/officeDocument/2006/relationships/slide" Target="slide21.xml"/><Relationship Id="rId35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0.xml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1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ild 42" descr="BGW Werkst. Poster neg.NEU 0-RZ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t="6075" r="5032" b="29507"/>
          <a:stretch>
            <a:fillRect/>
          </a:stretch>
        </p:blipFill>
        <p:spPr>
          <a:xfrm>
            <a:off x="2856356" y="509326"/>
            <a:ext cx="5632450" cy="56209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00" y="407997"/>
            <a:ext cx="8172000" cy="1030287"/>
          </a:xfrm>
        </p:spPr>
        <p:txBody>
          <a:bodyPr>
            <a:noAutofit/>
          </a:bodyPr>
          <a:lstStyle/>
          <a:p>
            <a:r>
              <a:rPr lang="de-DE" sz="2500" dirty="0"/>
              <a:t>Gefährdungen</a:t>
            </a:r>
            <a:br>
              <a:rPr lang="de-DE" dirty="0"/>
            </a:br>
            <a:r>
              <a:rPr lang="de-DE" sz="2000" dirty="0"/>
              <a:t>ohne Nummerierung</a:t>
            </a:r>
            <a:br>
              <a:rPr lang="de-DE" sz="2000" dirty="0"/>
            </a:br>
            <a:br>
              <a:rPr lang="de-DE" sz="2200" dirty="0"/>
            </a:br>
            <a:endParaRPr lang="de-DE" sz="2200" dirty="0"/>
          </a:p>
        </p:txBody>
      </p:sp>
      <p:sp>
        <p:nvSpPr>
          <p:cNvPr id="4" name="Interaktive Schaltfläche: Hilfe 3">
            <a:hlinkClick r:id="rId4" action="ppaction://hlinksldjump" highlightClick="1"/>
          </p:cNvPr>
          <p:cNvSpPr/>
          <p:nvPr/>
        </p:nvSpPr>
        <p:spPr bwMode="auto">
          <a:xfrm>
            <a:off x="3035595" y="1388533"/>
            <a:ext cx="630475" cy="686389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5" name="Interaktive Schaltfläche: Hilfe 4">
            <a:hlinkClick r:id="rId5" action="ppaction://hlinksldjump" highlightClick="1"/>
          </p:cNvPr>
          <p:cNvSpPr/>
          <p:nvPr/>
        </p:nvSpPr>
        <p:spPr bwMode="auto">
          <a:xfrm>
            <a:off x="2921000" y="524934"/>
            <a:ext cx="652977" cy="82973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7" name="Interaktive Schaltfläche: Hilfe 6">
            <a:hlinkClick r:id="rId6" action="ppaction://hlinksldjump" highlightClick="1"/>
          </p:cNvPr>
          <p:cNvSpPr/>
          <p:nvPr/>
        </p:nvSpPr>
        <p:spPr bwMode="auto">
          <a:xfrm>
            <a:off x="3869273" y="1312333"/>
            <a:ext cx="574959" cy="784402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8" name="Interaktive Schaltfläche: Hilfe 7">
            <a:hlinkClick r:id="rId7" action="ppaction://hlinksldjump" highlightClick="1"/>
          </p:cNvPr>
          <p:cNvSpPr/>
          <p:nvPr/>
        </p:nvSpPr>
        <p:spPr bwMode="auto">
          <a:xfrm>
            <a:off x="3471334" y="516467"/>
            <a:ext cx="1566334" cy="914400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9" name="Interaktive Schaltfläche: Hilfe 8">
            <a:hlinkClick r:id="rId8" action="ppaction://hlinksldjump" highlightClick="1"/>
          </p:cNvPr>
          <p:cNvSpPr/>
          <p:nvPr/>
        </p:nvSpPr>
        <p:spPr bwMode="auto">
          <a:xfrm>
            <a:off x="4995333" y="1447800"/>
            <a:ext cx="753533" cy="609600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0" name="Interaktive Schaltfläche: Hilfe 9">
            <a:hlinkClick r:id="rId9" action="ppaction://hlinksldjump" highlightClick="1"/>
          </p:cNvPr>
          <p:cNvSpPr/>
          <p:nvPr/>
        </p:nvSpPr>
        <p:spPr bwMode="auto">
          <a:xfrm>
            <a:off x="5063067" y="548224"/>
            <a:ext cx="778933" cy="823375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1" name="Interaktive Schaltfläche: Hilfe 10">
            <a:hlinkClick r:id="rId10" action="ppaction://hlinksldjump" highlightClick="1"/>
          </p:cNvPr>
          <p:cNvSpPr/>
          <p:nvPr/>
        </p:nvSpPr>
        <p:spPr bwMode="auto">
          <a:xfrm>
            <a:off x="5799667" y="914401"/>
            <a:ext cx="448733" cy="78868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3" name="Interaktive Schaltfläche: Hilfe 12">
            <a:hlinkClick r:id="rId11" action="ppaction://hlinksldjump" highlightClick="1"/>
          </p:cNvPr>
          <p:cNvSpPr/>
          <p:nvPr/>
        </p:nvSpPr>
        <p:spPr bwMode="auto">
          <a:xfrm>
            <a:off x="6197600" y="1549400"/>
            <a:ext cx="533400" cy="60113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2" name="Interaktive Schaltfläche: Hilfe 11">
            <a:hlinkClick r:id="rId12" action="ppaction://hlinksldjump" highlightClick="1"/>
          </p:cNvPr>
          <p:cNvSpPr/>
          <p:nvPr/>
        </p:nvSpPr>
        <p:spPr bwMode="auto">
          <a:xfrm>
            <a:off x="6290733" y="524932"/>
            <a:ext cx="1007534" cy="719667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4" name="Interaktive Schaltfläche: Hilfe 13">
            <a:hlinkClick r:id="rId13" action="ppaction://hlinksldjump" highlightClick="1"/>
          </p:cNvPr>
          <p:cNvSpPr/>
          <p:nvPr/>
        </p:nvSpPr>
        <p:spPr bwMode="auto">
          <a:xfrm>
            <a:off x="6714067" y="1168399"/>
            <a:ext cx="728133" cy="95673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6" name="Interaktive Schaltfläche: Hilfe 15">
            <a:hlinkClick r:id="rId14" action="ppaction://hlinksldjump" highlightClick="1"/>
          </p:cNvPr>
          <p:cNvSpPr/>
          <p:nvPr/>
        </p:nvSpPr>
        <p:spPr bwMode="auto">
          <a:xfrm>
            <a:off x="7535332" y="1219200"/>
            <a:ext cx="872067" cy="846667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7" name="Interaktive Schaltfläche: Hilfe 16">
            <a:hlinkClick r:id="rId15" action="ppaction://hlinksldjump" highlightClick="1"/>
          </p:cNvPr>
          <p:cNvSpPr/>
          <p:nvPr/>
        </p:nvSpPr>
        <p:spPr bwMode="auto">
          <a:xfrm>
            <a:off x="7416800" y="541866"/>
            <a:ext cx="973667" cy="80433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8" name="Interaktive Schaltfläche: Hilfe 17">
            <a:hlinkClick r:id="rId16" action="ppaction://hlinksldjump" highlightClick="1"/>
          </p:cNvPr>
          <p:cNvSpPr/>
          <p:nvPr/>
        </p:nvSpPr>
        <p:spPr bwMode="auto">
          <a:xfrm>
            <a:off x="3369733" y="2413000"/>
            <a:ext cx="440267" cy="812800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4" name="Interaktive Schaltfläche: Hilfe 23">
            <a:hlinkClick r:id="rId17" action="ppaction://hlinksldjump" highlightClick="1"/>
          </p:cNvPr>
          <p:cNvSpPr/>
          <p:nvPr/>
        </p:nvSpPr>
        <p:spPr bwMode="auto">
          <a:xfrm>
            <a:off x="7653866" y="2243667"/>
            <a:ext cx="643467" cy="1016000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7" name="Interaktive Schaltfläche: Hilfe 26">
            <a:hlinkClick r:id="rId18" action="ppaction://hlinksldjump" highlightClick="1"/>
          </p:cNvPr>
          <p:cNvSpPr/>
          <p:nvPr/>
        </p:nvSpPr>
        <p:spPr bwMode="auto">
          <a:xfrm>
            <a:off x="4868332" y="5300132"/>
            <a:ext cx="575735" cy="80433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2" name="Interaktive Schaltfläche: Hilfe 31">
            <a:hlinkClick r:id="rId19" action="ppaction://hlinksldjump" highlightClick="1"/>
          </p:cNvPr>
          <p:cNvSpPr/>
          <p:nvPr/>
        </p:nvSpPr>
        <p:spPr bwMode="auto">
          <a:xfrm>
            <a:off x="2895602" y="5147733"/>
            <a:ext cx="812798" cy="95673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5" name="Interaktive Schaltfläche: Hilfe 34">
            <a:hlinkClick r:id="rId20" action="ppaction://hlinksldjump" highlightClick="1"/>
          </p:cNvPr>
          <p:cNvSpPr/>
          <p:nvPr/>
        </p:nvSpPr>
        <p:spPr bwMode="auto">
          <a:xfrm>
            <a:off x="3826933" y="5371041"/>
            <a:ext cx="905934" cy="750359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7" name="Interaktive Schaltfläche: Hilfe 36">
            <a:hlinkClick r:id="rId21" action="ppaction://hlinksldjump" highlightClick="1"/>
          </p:cNvPr>
          <p:cNvSpPr/>
          <p:nvPr/>
        </p:nvSpPr>
        <p:spPr bwMode="auto">
          <a:xfrm>
            <a:off x="5672668" y="5175775"/>
            <a:ext cx="668866" cy="82973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9" name="Interaktive Schaltfläche: Hilfe 38">
            <a:hlinkClick r:id="rId22" action="ppaction://hlinksldjump" highlightClick="1"/>
          </p:cNvPr>
          <p:cNvSpPr/>
          <p:nvPr/>
        </p:nvSpPr>
        <p:spPr bwMode="auto">
          <a:xfrm>
            <a:off x="6578601" y="5277379"/>
            <a:ext cx="880532" cy="82973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0" name="Interaktive Schaltfläche: Hilfe 39">
            <a:hlinkClick r:id="rId23" action="ppaction://hlinksldjump" highlightClick="1"/>
          </p:cNvPr>
          <p:cNvSpPr/>
          <p:nvPr/>
        </p:nvSpPr>
        <p:spPr bwMode="auto">
          <a:xfrm>
            <a:off x="7662334" y="5232400"/>
            <a:ext cx="787399" cy="87471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9" name="Interaktive Schaltfläche: Hilfe 18">
            <a:hlinkClick r:id="rId24" action="ppaction://hlinksldjump" highlightClick="1"/>
          </p:cNvPr>
          <p:cNvSpPr/>
          <p:nvPr/>
        </p:nvSpPr>
        <p:spPr bwMode="auto">
          <a:xfrm>
            <a:off x="2853268" y="3149599"/>
            <a:ext cx="694265" cy="694267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0" name="Interaktive Schaltfläche: Hilfe 19">
            <a:hlinkClick r:id="rId25" action="ppaction://hlinksldjump" highlightClick="1"/>
          </p:cNvPr>
          <p:cNvSpPr/>
          <p:nvPr/>
        </p:nvSpPr>
        <p:spPr bwMode="auto">
          <a:xfrm>
            <a:off x="4030133" y="2480734"/>
            <a:ext cx="804334" cy="778932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1" name="Interaktive Schaltfläche: Hilfe 20">
            <a:hlinkClick r:id="rId26" action="ppaction://hlinksldjump" highlightClick="1"/>
          </p:cNvPr>
          <p:cNvSpPr/>
          <p:nvPr/>
        </p:nvSpPr>
        <p:spPr bwMode="auto">
          <a:xfrm>
            <a:off x="4859865" y="2286000"/>
            <a:ext cx="660401" cy="965200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2" name="Interaktive Schaltfläche: Hilfe 21">
            <a:hlinkClick r:id="rId27" action="ppaction://hlinksldjump" highlightClick="1"/>
          </p:cNvPr>
          <p:cNvSpPr/>
          <p:nvPr/>
        </p:nvSpPr>
        <p:spPr bwMode="auto">
          <a:xfrm>
            <a:off x="5698067" y="2641600"/>
            <a:ext cx="592670" cy="891650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3" name="Interaktive Schaltfläche: Hilfe 22">
            <a:hlinkClick r:id="rId28" action="ppaction://hlinksldjump" highlightClick="1"/>
          </p:cNvPr>
          <p:cNvSpPr/>
          <p:nvPr/>
        </p:nvSpPr>
        <p:spPr bwMode="auto">
          <a:xfrm>
            <a:off x="6400800" y="2455333"/>
            <a:ext cx="1168400" cy="975255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5" name="Interaktive Schaltfläche: Hilfe 24">
            <a:hlinkClick r:id="rId29" action="ppaction://hlinksldjump" highlightClick="1"/>
          </p:cNvPr>
          <p:cNvSpPr/>
          <p:nvPr/>
        </p:nvSpPr>
        <p:spPr bwMode="auto">
          <a:xfrm>
            <a:off x="3818466" y="4385733"/>
            <a:ext cx="872068" cy="897467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6" name="Interaktive Schaltfläche: Hilfe 25">
            <a:hlinkClick r:id="rId30" action="ppaction://hlinksldjump" highlightClick="1"/>
          </p:cNvPr>
          <p:cNvSpPr/>
          <p:nvPr/>
        </p:nvSpPr>
        <p:spPr bwMode="auto">
          <a:xfrm>
            <a:off x="3708399" y="3361267"/>
            <a:ext cx="1041401" cy="95673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8" name="Interaktive Schaltfläche: Hilfe 27">
            <a:hlinkClick r:id="rId31" action="ppaction://hlinksldjump" highlightClick="1"/>
          </p:cNvPr>
          <p:cNvSpPr/>
          <p:nvPr/>
        </p:nvSpPr>
        <p:spPr bwMode="auto">
          <a:xfrm>
            <a:off x="5757329" y="3609453"/>
            <a:ext cx="855133" cy="73395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r>
              <a:rPr kumimoji="0" 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Arial"/>
                <a:cs typeface="Arial"/>
              </a:rPr>
              <a:t>∆</a:t>
            </a:r>
          </a:p>
        </p:txBody>
      </p:sp>
      <p:sp>
        <p:nvSpPr>
          <p:cNvPr id="29" name="Interaktive Schaltfläche: Hilfe 28">
            <a:hlinkClick r:id="rId32" action="ppaction://hlinksldjump" highlightClick="1"/>
          </p:cNvPr>
          <p:cNvSpPr/>
          <p:nvPr/>
        </p:nvSpPr>
        <p:spPr bwMode="auto">
          <a:xfrm>
            <a:off x="6536267" y="3430587"/>
            <a:ext cx="821261" cy="794279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0" name="Interaktive Schaltfläche: Hilfe 29">
            <a:hlinkClick r:id="rId33" action="ppaction://hlinksldjump" highlightClick="1"/>
          </p:cNvPr>
          <p:cNvSpPr/>
          <p:nvPr/>
        </p:nvSpPr>
        <p:spPr bwMode="auto">
          <a:xfrm>
            <a:off x="2904067" y="4080933"/>
            <a:ext cx="753533" cy="812800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3" name="Interaktive Schaltfläche: Hilfe 32">
            <a:hlinkClick r:id="rId34" action="ppaction://hlinksldjump" highlightClick="1"/>
          </p:cNvPr>
          <p:cNvSpPr/>
          <p:nvPr/>
        </p:nvSpPr>
        <p:spPr bwMode="auto">
          <a:xfrm>
            <a:off x="4792130" y="3268133"/>
            <a:ext cx="804337" cy="965200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4" name="Interaktive Schaltfläche: Hilfe 33">
            <a:hlinkClick r:id="rId35" action="ppaction://hlinksldjump" highlightClick="1"/>
          </p:cNvPr>
          <p:cNvSpPr/>
          <p:nvPr/>
        </p:nvSpPr>
        <p:spPr bwMode="auto">
          <a:xfrm>
            <a:off x="4953000" y="4267200"/>
            <a:ext cx="761999" cy="95673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6" name="Interaktive Schaltfläche: Hilfe 35">
            <a:hlinkClick r:id="rId36" action="ppaction://hlinksldjump" highlightClick="1"/>
          </p:cNvPr>
          <p:cNvSpPr/>
          <p:nvPr/>
        </p:nvSpPr>
        <p:spPr bwMode="auto">
          <a:xfrm>
            <a:off x="5791201" y="4318000"/>
            <a:ext cx="753532" cy="82973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8" name="Interaktive Schaltfläche: Hilfe 37">
            <a:hlinkClick r:id="rId37" action="ppaction://hlinksldjump" highlightClick="1"/>
          </p:cNvPr>
          <p:cNvSpPr/>
          <p:nvPr/>
        </p:nvSpPr>
        <p:spPr bwMode="auto">
          <a:xfrm>
            <a:off x="6603999" y="4377266"/>
            <a:ext cx="948266" cy="838197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1" name="Interaktive Schaltfläche: Hilfe 40">
            <a:hlinkClick r:id="rId38" action="ppaction://hlinksldjump" highlightClick="1"/>
          </p:cNvPr>
          <p:cNvSpPr/>
          <p:nvPr/>
        </p:nvSpPr>
        <p:spPr bwMode="auto">
          <a:xfrm>
            <a:off x="7611533" y="4148668"/>
            <a:ext cx="889000" cy="804332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2" name="Interaktive Schaltfläche: Hilfe 41">
            <a:hlinkClick r:id="rId39" action="ppaction://hlinksldjump" highlightClick="1"/>
          </p:cNvPr>
          <p:cNvSpPr/>
          <p:nvPr/>
        </p:nvSpPr>
        <p:spPr bwMode="auto">
          <a:xfrm>
            <a:off x="7667968" y="3302000"/>
            <a:ext cx="815632" cy="98213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958198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52" y="571250"/>
            <a:ext cx="5580000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874932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385631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1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471" y="579221"/>
            <a:ext cx="5563067" cy="5563067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874932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325550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1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87" y="588182"/>
            <a:ext cx="5578009" cy="5578009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874932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902083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1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71" y="589178"/>
            <a:ext cx="5563067" cy="5563067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874932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529159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1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54" y="571248"/>
            <a:ext cx="5578009" cy="5578009"/>
          </a:xfrm>
          <a:prstGeom prst="rect">
            <a:avLst/>
          </a:prstGeom>
        </p:spPr>
      </p:pic>
      <p:sp>
        <p:nvSpPr>
          <p:cNvPr id="9" name="Interaktive Schaltfläche: Vorherige(r) oder Zurück 8">
            <a:hlinkClick r:id="rId4" action="ppaction://hlinksldjump" highlightClick="1"/>
          </p:cNvPr>
          <p:cNvSpPr/>
          <p:nvPr/>
        </p:nvSpPr>
        <p:spPr bwMode="auto">
          <a:xfrm>
            <a:off x="6874932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771481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1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r="-1"/>
          <a:stretch>
            <a:fillRect/>
          </a:stretch>
        </p:blipFill>
        <p:spPr>
          <a:xfrm>
            <a:off x="1794933" y="587185"/>
            <a:ext cx="5551613" cy="5565341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874932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209851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1" y="589177"/>
            <a:ext cx="5555597" cy="5555597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891866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77100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1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19" y="575234"/>
            <a:ext cx="5580000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883399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603300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1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" b="1"/>
          <a:stretch>
            <a:fillRect/>
          </a:stretch>
        </p:blipFill>
        <p:spPr>
          <a:xfrm>
            <a:off x="1781038" y="584198"/>
            <a:ext cx="5567500" cy="5571273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00333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525987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1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71" y="597645"/>
            <a:ext cx="5563067" cy="5563067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00333" y="5799666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6880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0-RZ-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" r="519"/>
          <a:stretch>
            <a:fillRect/>
          </a:stretch>
        </p:blipFill>
        <p:spPr>
          <a:xfrm>
            <a:off x="1785472" y="592665"/>
            <a:ext cx="5572062" cy="5562455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08800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457965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1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15" y="575234"/>
            <a:ext cx="5580000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891866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82828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2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54" y="589177"/>
            <a:ext cx="5573526" cy="55504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00333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751270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2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08" y="568760"/>
            <a:ext cx="5580000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00333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9564741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2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87" y="567763"/>
            <a:ext cx="5556846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00333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07432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2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2" y="576229"/>
            <a:ext cx="5580000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891866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8741862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2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/>
          <a:stretch>
            <a:fillRect/>
          </a:stretch>
        </p:blipFill>
        <p:spPr>
          <a:xfrm>
            <a:off x="1761057" y="575734"/>
            <a:ext cx="5612342" cy="558302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680200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644932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2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18" y="567267"/>
            <a:ext cx="5558771" cy="5573557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874932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687096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2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09" y="562781"/>
            <a:ext cx="5561759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883399" y="5799666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462929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2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29" y="567761"/>
            <a:ext cx="5578009" cy="5578009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883399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604385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2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83" y="575482"/>
            <a:ext cx="5551488" cy="5579784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874932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671974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16" y="566738"/>
            <a:ext cx="5575300" cy="55753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08800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455272"/>
      </p:ext>
    </p:extLst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2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589180"/>
            <a:ext cx="5551488" cy="5551488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00333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591740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3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589179"/>
            <a:ext cx="5551488" cy="5549153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00333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100139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3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592170"/>
            <a:ext cx="5551488" cy="5551488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00333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010543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3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583950"/>
            <a:ext cx="5551488" cy="5574619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00333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677075"/>
      </p:ext>
    </p:extLst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3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592170"/>
            <a:ext cx="5551488" cy="5551488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00333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18742"/>
      </p:ext>
    </p:extLst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3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592169"/>
            <a:ext cx="5551488" cy="5551488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08800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094438"/>
      </p:ext>
    </p:extLst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3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14" y="570000"/>
            <a:ext cx="5594616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08800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67251"/>
      </p:ext>
    </p:extLst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0-RZ-3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49" y="590175"/>
            <a:ext cx="5565589" cy="5565589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917267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022136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0-RZ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/>
          <a:stretch>
            <a:fillRect/>
          </a:stretch>
        </p:blipFill>
        <p:spPr>
          <a:xfrm>
            <a:off x="1786465" y="577228"/>
            <a:ext cx="5560253" cy="5580000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874932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027625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r="4645" b="3457"/>
          <a:stretch>
            <a:fillRect/>
          </a:stretch>
        </p:blipFill>
        <p:spPr>
          <a:xfrm>
            <a:off x="1786463" y="575236"/>
            <a:ext cx="5580000" cy="5571564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17267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614342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29" y="590174"/>
            <a:ext cx="5555784" cy="5555784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866465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051709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72" y="588183"/>
            <a:ext cx="5548132" cy="5548132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874932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907108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68" y="589179"/>
            <a:ext cx="5580000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874932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912040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0-RZ-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68" y="567825"/>
            <a:ext cx="5580000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874932" y="5791199"/>
            <a:ext cx="442914" cy="347632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176873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8.21"/>
  <p:tag name="AS_TITLE" val="Aspose.Slides for .NET 4.0"/>
  <p:tag name="AS_VERSION" val="17.8"/>
  <p:tag name="ARTICULATE_SLIDE_COUNT" val="37"/>
  <p:tag name="ARTICULATE_DESIGN_ID_BGW_PPT_4ZU3" val="nbv41x3U"/>
  <p:tag name="ARTICULATE_DESIGN_ID_1_BGW_PPT_4ZU3" val="Y5id7qFm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GW_PPT_4zu3">
  <a:themeElements>
    <a:clrScheme name="BGW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CB135"/>
      </a:accent1>
      <a:accent2>
        <a:srgbClr val="FED790"/>
      </a:accent2>
      <a:accent3>
        <a:srgbClr val="FFEDC7"/>
      </a:accent3>
      <a:accent4>
        <a:srgbClr val="000000"/>
      </a:accent4>
      <a:accent5>
        <a:srgbClr val="666666"/>
      </a:accent5>
      <a:accent6>
        <a:srgbClr val="C0C0C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charset="2"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charset="2"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BGW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CB135"/>
        </a:accent1>
        <a:accent2>
          <a:srgbClr val="FED790"/>
        </a:accent2>
        <a:accent3>
          <a:srgbClr val="FFFFFF"/>
        </a:accent3>
        <a:accent4>
          <a:srgbClr val="000000"/>
        </a:accent4>
        <a:accent5>
          <a:srgbClr val="FDD5AE"/>
        </a:accent5>
        <a:accent6>
          <a:srgbClr val="E6C382"/>
        </a:accent6>
        <a:hlink>
          <a:srgbClr val="FFEDC7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GW_PPT_4zu3">
  <a:themeElements>
    <a:clrScheme name="BGW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CB135"/>
      </a:accent1>
      <a:accent2>
        <a:srgbClr val="FED790"/>
      </a:accent2>
      <a:accent3>
        <a:srgbClr val="FFEDC7"/>
      </a:accent3>
      <a:accent4>
        <a:srgbClr val="000000"/>
      </a:accent4>
      <a:accent5>
        <a:srgbClr val="666666"/>
      </a:accent5>
      <a:accent6>
        <a:srgbClr val="C0C0C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charset="2"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charset="2"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BGW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CB135"/>
        </a:accent1>
        <a:accent2>
          <a:srgbClr val="FED790"/>
        </a:accent2>
        <a:accent3>
          <a:srgbClr val="FFFFFF"/>
        </a:accent3>
        <a:accent4>
          <a:srgbClr val="000000"/>
        </a:accent4>
        <a:accent5>
          <a:srgbClr val="FDD5AE"/>
        </a:accent5>
        <a:accent6>
          <a:srgbClr val="E6C382"/>
        </a:accent6>
        <a:hlink>
          <a:srgbClr val="FFEDC7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BGW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CB135"/>
      </a:accent1>
      <a:accent2>
        <a:srgbClr val="FED790"/>
      </a:accent2>
      <a:accent3>
        <a:srgbClr val="FFEDC7"/>
      </a:accent3>
      <a:accent4>
        <a:srgbClr val="000000"/>
      </a:accent4>
      <a:accent5>
        <a:srgbClr val="666666"/>
      </a:accent5>
      <a:accent6>
        <a:srgbClr val="C0C0C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BGW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CB135"/>
      </a:accent1>
      <a:accent2>
        <a:srgbClr val="FED790"/>
      </a:accent2>
      <a:accent3>
        <a:srgbClr val="FFEDC7"/>
      </a:accent3>
      <a:accent4>
        <a:srgbClr val="000000"/>
      </a:accent4>
      <a:accent5>
        <a:srgbClr val="666666"/>
      </a:accent5>
      <a:accent6>
        <a:srgbClr val="C0C0C0"/>
      </a:accent6>
      <a:hlink>
        <a:srgbClr val="000000"/>
      </a:hlink>
      <a:folHlink>
        <a:srgbClr val="000000"/>
      </a:folHlink>
    </a:clrScheme>
    <a:fontScheme name="BEAG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BGW_PPT_4zu3.potx</Template>
  <TotalTime>0</TotalTime>
  <Words>7</Words>
  <Application>Microsoft Office PowerPoint</Application>
  <PresentationFormat>Bildschirmpräsentation (4:3)</PresentationFormat>
  <Paragraphs>2</Paragraphs>
  <Slides>37</Slides>
  <Notes>0</Notes>
  <HiddenSlides>36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1" baseType="lpstr">
      <vt:lpstr>Arial</vt:lpstr>
      <vt:lpstr>Wingdings</vt:lpstr>
      <vt:lpstr>BGW_PPT_4zu3</vt:lpstr>
      <vt:lpstr>1_BGW_PPT_4zu3</vt:lpstr>
      <vt:lpstr>Gefährdungen ohne Nummerierung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PowerPoint-Grundeinstellungen</dc:title>
  <dc:creator>BGW</dc:creator>
  <cp:lastModifiedBy>Brümmer-Schoon, Kolja</cp:lastModifiedBy>
  <cp:revision>269</cp:revision>
  <cp:lastPrinted>2016-03-03T13:51:34Z</cp:lastPrinted>
  <dcterms:created xsi:type="dcterms:W3CDTF">2012-05-18T12:36:42Z</dcterms:created>
  <dcterms:modified xsi:type="dcterms:W3CDTF">2024-06-21T15:11:08Z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FILE-ID">
    <vt:lpwstr>0148-F192-0AB6-8AD4</vt:lpwstr>
  </property>
  <property fmtid="{D5CDD505-2E9C-101B-9397-08002B2CF9AE}" pid="3" name="ArticulateGUID">
    <vt:lpwstr>75E07F63-9FC4-4DDF-AF33-E581CBD80F9E</vt:lpwstr>
  </property>
  <property fmtid="{D5CDD505-2E9C-101B-9397-08002B2CF9AE}" pid="4" name="ArticulatePath">
    <vt:lpwstr>2.A Gefährdungen ohne Nummern_Wimmelbild Werkstatt</vt:lpwstr>
  </property>
</Properties>
</file>